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80" r:id="rId2"/>
    <p:sldId id="257" r:id="rId3"/>
    <p:sldId id="304" r:id="rId4"/>
    <p:sldId id="305" r:id="rId5"/>
    <p:sldId id="281" r:id="rId6"/>
    <p:sldId id="306" r:id="rId7"/>
    <p:sldId id="307" r:id="rId8"/>
    <p:sldId id="308" r:id="rId9"/>
  </p:sldIdLst>
  <p:sldSz cx="9144000" cy="6858000" type="screen4x3"/>
  <p:notesSz cx="6858000" cy="9117013"/>
  <p:defaultTextStyle>
    <a:defPPr>
      <a:defRPr lang="en-US"/>
    </a:defPPr>
    <a:lvl1pPr algn="ctr" rtl="0" fontAlgn="base">
      <a:spcBef>
        <a:spcPct val="0"/>
      </a:spcBef>
      <a:spcAft>
        <a:spcPct val="0"/>
      </a:spcAft>
      <a:defRPr kern="1200">
        <a:solidFill>
          <a:schemeClr val="tx1"/>
        </a:solidFill>
        <a:latin typeface="Arial" charset="0"/>
        <a:ea typeface="+mn-ea"/>
        <a:cs typeface="Times New Roman" pitchFamily="18" charset="0"/>
      </a:defRPr>
    </a:lvl1pPr>
    <a:lvl2pPr marL="457200" algn="ctr" rtl="0" fontAlgn="base">
      <a:spcBef>
        <a:spcPct val="0"/>
      </a:spcBef>
      <a:spcAft>
        <a:spcPct val="0"/>
      </a:spcAft>
      <a:defRPr kern="1200">
        <a:solidFill>
          <a:schemeClr val="tx1"/>
        </a:solidFill>
        <a:latin typeface="Arial" charset="0"/>
        <a:ea typeface="+mn-ea"/>
        <a:cs typeface="Times New Roman" pitchFamily="18" charset="0"/>
      </a:defRPr>
    </a:lvl2pPr>
    <a:lvl3pPr marL="914400" algn="ctr" rtl="0" fontAlgn="base">
      <a:spcBef>
        <a:spcPct val="0"/>
      </a:spcBef>
      <a:spcAft>
        <a:spcPct val="0"/>
      </a:spcAft>
      <a:defRPr kern="1200">
        <a:solidFill>
          <a:schemeClr val="tx1"/>
        </a:solidFill>
        <a:latin typeface="Arial" charset="0"/>
        <a:ea typeface="+mn-ea"/>
        <a:cs typeface="Times New Roman" pitchFamily="18" charset="0"/>
      </a:defRPr>
    </a:lvl3pPr>
    <a:lvl4pPr marL="1371600" algn="ctr" rtl="0" fontAlgn="base">
      <a:spcBef>
        <a:spcPct val="0"/>
      </a:spcBef>
      <a:spcAft>
        <a:spcPct val="0"/>
      </a:spcAft>
      <a:defRPr kern="1200">
        <a:solidFill>
          <a:schemeClr val="tx1"/>
        </a:solidFill>
        <a:latin typeface="Arial" charset="0"/>
        <a:ea typeface="+mn-ea"/>
        <a:cs typeface="Times New Roman" pitchFamily="18" charset="0"/>
      </a:defRPr>
    </a:lvl4pPr>
    <a:lvl5pPr marL="1828800" algn="ctr" rtl="0" fontAlgn="base">
      <a:spcBef>
        <a:spcPct val="0"/>
      </a:spcBef>
      <a:spcAft>
        <a:spcPct val="0"/>
      </a:spcAft>
      <a:defRPr kern="1200">
        <a:solidFill>
          <a:schemeClr val="tx1"/>
        </a:solidFill>
        <a:latin typeface="Arial" charset="0"/>
        <a:ea typeface="+mn-ea"/>
        <a:cs typeface="Times New Roman" pitchFamily="18" charset="0"/>
      </a:defRPr>
    </a:lvl5pPr>
    <a:lvl6pPr marL="2286000" algn="l" defTabSz="914400" rtl="0" eaLnBrk="1" latinLnBrk="0" hangingPunct="1">
      <a:defRPr kern="1200">
        <a:solidFill>
          <a:schemeClr val="tx1"/>
        </a:solidFill>
        <a:latin typeface="Arial" charset="0"/>
        <a:ea typeface="+mn-ea"/>
        <a:cs typeface="Times New Roman" pitchFamily="18" charset="0"/>
      </a:defRPr>
    </a:lvl6pPr>
    <a:lvl7pPr marL="2743200" algn="l" defTabSz="914400" rtl="0" eaLnBrk="1" latinLnBrk="0" hangingPunct="1">
      <a:defRPr kern="1200">
        <a:solidFill>
          <a:schemeClr val="tx1"/>
        </a:solidFill>
        <a:latin typeface="Arial" charset="0"/>
        <a:ea typeface="+mn-ea"/>
        <a:cs typeface="Times New Roman" pitchFamily="18" charset="0"/>
      </a:defRPr>
    </a:lvl7pPr>
    <a:lvl8pPr marL="3200400" algn="l" defTabSz="914400" rtl="0" eaLnBrk="1" latinLnBrk="0" hangingPunct="1">
      <a:defRPr kern="1200">
        <a:solidFill>
          <a:schemeClr val="tx1"/>
        </a:solidFill>
        <a:latin typeface="Arial" charset="0"/>
        <a:ea typeface="+mn-ea"/>
        <a:cs typeface="Times New Roman" pitchFamily="18" charset="0"/>
      </a:defRPr>
    </a:lvl8pPr>
    <a:lvl9pPr marL="3657600" algn="l" defTabSz="914400" rtl="0" eaLnBrk="1" latinLnBrk="0" hangingPunct="1">
      <a:defRPr kern="1200">
        <a:solidFill>
          <a:schemeClr val="tx1"/>
        </a:solidFill>
        <a:latin typeface="Arial"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62" autoAdjust="0"/>
    <p:restoredTop sz="84629" autoAdjust="0"/>
  </p:normalViewPr>
  <p:slideViewPr>
    <p:cSldViewPr>
      <p:cViewPr varScale="1">
        <p:scale>
          <a:sx n="62" d="100"/>
          <a:sy n="62" d="100"/>
        </p:scale>
        <p:origin x="524" y="2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5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21507" name="Rectangle 3"/>
          <p:cNvSpPr>
            <a:spLocks noGrp="1" noChangeArrowheads="1"/>
          </p:cNvSpPr>
          <p:nvPr>
            <p:ph type="dt" idx="1"/>
          </p:nvPr>
        </p:nvSpPr>
        <p:spPr bwMode="auto">
          <a:xfrm>
            <a:off x="3884613" y="0"/>
            <a:ext cx="2971800" cy="455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17412" name="Rectangle 4"/>
          <p:cNvSpPr>
            <a:spLocks noGrp="1" noRot="1" noChangeAspect="1" noChangeArrowheads="1" noTextEdit="1"/>
          </p:cNvSpPr>
          <p:nvPr>
            <p:ph type="sldImg" idx="2"/>
          </p:nvPr>
        </p:nvSpPr>
        <p:spPr bwMode="auto">
          <a:xfrm>
            <a:off x="1150938" y="684213"/>
            <a:ext cx="4556125" cy="34178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685800" y="4330700"/>
            <a:ext cx="5486400" cy="410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21510" name="Rectangle 6"/>
          <p:cNvSpPr>
            <a:spLocks noGrp="1" noChangeArrowheads="1"/>
          </p:cNvSpPr>
          <p:nvPr>
            <p:ph type="ftr" sz="quarter" idx="4"/>
          </p:nvPr>
        </p:nvSpPr>
        <p:spPr bwMode="auto">
          <a:xfrm>
            <a:off x="0" y="8659813"/>
            <a:ext cx="2971800" cy="455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21511" name="Rectangle 7"/>
          <p:cNvSpPr>
            <a:spLocks noGrp="1" noChangeArrowheads="1"/>
          </p:cNvSpPr>
          <p:nvPr>
            <p:ph type="sldNum" sz="quarter" idx="5"/>
          </p:nvPr>
        </p:nvSpPr>
        <p:spPr bwMode="auto">
          <a:xfrm>
            <a:off x="3884613" y="8659813"/>
            <a:ext cx="2971800" cy="455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F02DB954-B17C-4BCF-A336-FCD2804B7F28}" type="slidenum">
              <a:rPr lang="en-US" altLang="en-US"/>
              <a:pPr>
                <a:defRPr/>
              </a:pPr>
              <a:t>‹#›</a:t>
            </a:fld>
            <a:endParaRPr lang="en-US" altLang="en-US"/>
          </a:p>
        </p:txBody>
      </p:sp>
    </p:spTree>
    <p:extLst>
      <p:ext uri="{BB962C8B-B14F-4D97-AF65-F5344CB8AC3E}">
        <p14:creationId xmlns:p14="http://schemas.microsoft.com/office/powerpoint/2010/main" val="14008877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02DB954-B17C-4BCF-A336-FCD2804B7F28}" type="slidenum">
              <a:rPr lang="en-US" altLang="en-US" smtClean="0"/>
              <a:pPr>
                <a:defRPr/>
              </a:pPr>
              <a:t>2</a:t>
            </a:fld>
            <a:endParaRPr lang="en-US" altLang="en-US"/>
          </a:p>
        </p:txBody>
      </p:sp>
    </p:spTree>
    <p:extLst>
      <p:ext uri="{BB962C8B-B14F-4D97-AF65-F5344CB8AC3E}">
        <p14:creationId xmlns:p14="http://schemas.microsoft.com/office/powerpoint/2010/main" val="712557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02DB954-B17C-4BCF-A336-FCD2804B7F28}" type="slidenum">
              <a:rPr lang="en-US" altLang="en-US" smtClean="0"/>
              <a:pPr>
                <a:defRPr/>
              </a:pPr>
              <a:t>3</a:t>
            </a:fld>
            <a:endParaRPr lang="en-US" altLang="en-US"/>
          </a:p>
        </p:txBody>
      </p:sp>
    </p:spTree>
    <p:extLst>
      <p:ext uri="{BB962C8B-B14F-4D97-AF65-F5344CB8AC3E}">
        <p14:creationId xmlns:p14="http://schemas.microsoft.com/office/powerpoint/2010/main" val="1198905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02DB954-B17C-4BCF-A336-FCD2804B7F28}" type="slidenum">
              <a:rPr lang="en-US" altLang="en-US" smtClean="0"/>
              <a:pPr>
                <a:defRPr/>
              </a:pPr>
              <a:t>4</a:t>
            </a:fld>
            <a:endParaRPr lang="en-US" altLang="en-US"/>
          </a:p>
        </p:txBody>
      </p:sp>
    </p:spTree>
    <p:extLst>
      <p:ext uri="{BB962C8B-B14F-4D97-AF65-F5344CB8AC3E}">
        <p14:creationId xmlns:p14="http://schemas.microsoft.com/office/powerpoint/2010/main" val="3881120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02DB954-B17C-4BCF-A336-FCD2804B7F28}" type="slidenum">
              <a:rPr lang="en-US" altLang="en-US" smtClean="0"/>
              <a:pPr>
                <a:defRPr/>
              </a:pPr>
              <a:t>5</a:t>
            </a:fld>
            <a:endParaRPr lang="en-US" altLang="en-US"/>
          </a:p>
        </p:txBody>
      </p:sp>
    </p:spTree>
    <p:extLst>
      <p:ext uri="{BB962C8B-B14F-4D97-AF65-F5344CB8AC3E}">
        <p14:creationId xmlns:p14="http://schemas.microsoft.com/office/powerpoint/2010/main" val="7125570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02DB954-B17C-4BCF-A336-FCD2804B7F28}" type="slidenum">
              <a:rPr lang="en-US" altLang="en-US" smtClean="0"/>
              <a:pPr>
                <a:defRPr/>
              </a:pPr>
              <a:t>6</a:t>
            </a:fld>
            <a:endParaRPr lang="en-US" altLang="en-US"/>
          </a:p>
        </p:txBody>
      </p:sp>
    </p:spTree>
    <p:extLst>
      <p:ext uri="{BB962C8B-B14F-4D97-AF65-F5344CB8AC3E}">
        <p14:creationId xmlns:p14="http://schemas.microsoft.com/office/powerpoint/2010/main" val="10029607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02DB954-B17C-4BCF-A336-FCD2804B7F28}" type="slidenum">
              <a:rPr lang="en-US" altLang="en-US" smtClean="0"/>
              <a:pPr>
                <a:defRPr/>
              </a:pPr>
              <a:t>7</a:t>
            </a:fld>
            <a:endParaRPr lang="en-US" altLang="en-US"/>
          </a:p>
        </p:txBody>
      </p:sp>
    </p:spTree>
    <p:extLst>
      <p:ext uri="{BB962C8B-B14F-4D97-AF65-F5344CB8AC3E}">
        <p14:creationId xmlns:p14="http://schemas.microsoft.com/office/powerpoint/2010/main" val="9534455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02DB954-B17C-4BCF-A336-FCD2804B7F28}" type="slidenum">
              <a:rPr lang="en-US" altLang="en-US" smtClean="0"/>
              <a:pPr>
                <a:defRPr/>
              </a:pPr>
              <a:t>8</a:t>
            </a:fld>
            <a:endParaRPr lang="en-US" altLang="en-US"/>
          </a:p>
        </p:txBody>
      </p:sp>
    </p:spTree>
    <p:extLst>
      <p:ext uri="{BB962C8B-B14F-4D97-AF65-F5344CB8AC3E}">
        <p14:creationId xmlns:p14="http://schemas.microsoft.com/office/powerpoint/2010/main" val="199736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9436D703-0500-4E28-B58C-3065016219E3}" type="slidenum">
              <a:rPr lang="en-US" altLang="en-US"/>
              <a:pPr>
                <a:defRPr/>
              </a:pPr>
              <a:t>‹#›</a:t>
            </a:fld>
            <a:endParaRPr lang="en-US" altLang="en-US"/>
          </a:p>
        </p:txBody>
      </p:sp>
    </p:spTree>
    <p:extLst>
      <p:ext uri="{BB962C8B-B14F-4D97-AF65-F5344CB8AC3E}">
        <p14:creationId xmlns:p14="http://schemas.microsoft.com/office/powerpoint/2010/main" val="71851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2556154-549F-4B2C-BB45-F35978F8EDE4}" type="slidenum">
              <a:rPr lang="en-US" altLang="en-US"/>
              <a:pPr>
                <a:defRPr/>
              </a:pPr>
              <a:t>‹#›</a:t>
            </a:fld>
            <a:endParaRPr lang="en-US" altLang="en-US"/>
          </a:p>
        </p:txBody>
      </p:sp>
    </p:spTree>
    <p:extLst>
      <p:ext uri="{BB962C8B-B14F-4D97-AF65-F5344CB8AC3E}">
        <p14:creationId xmlns:p14="http://schemas.microsoft.com/office/powerpoint/2010/main" val="1091642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979CF1BE-4B6D-4FBC-B7DD-CAA3BE137CA3}" type="slidenum">
              <a:rPr lang="en-US" altLang="en-US"/>
              <a:pPr>
                <a:defRPr/>
              </a:pPr>
              <a:t>‹#›</a:t>
            </a:fld>
            <a:endParaRPr lang="en-US" altLang="en-US"/>
          </a:p>
        </p:txBody>
      </p:sp>
    </p:spTree>
    <p:extLst>
      <p:ext uri="{BB962C8B-B14F-4D97-AF65-F5344CB8AC3E}">
        <p14:creationId xmlns:p14="http://schemas.microsoft.com/office/powerpoint/2010/main" val="1944013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335DEB76-581D-4C08-AC06-0AB171B8C342}" type="slidenum">
              <a:rPr lang="en-US" altLang="en-US"/>
              <a:pPr>
                <a:defRPr/>
              </a:pPr>
              <a:t>‹#›</a:t>
            </a:fld>
            <a:endParaRPr lang="en-US" altLang="en-US"/>
          </a:p>
        </p:txBody>
      </p:sp>
    </p:spTree>
    <p:extLst>
      <p:ext uri="{BB962C8B-B14F-4D97-AF65-F5344CB8AC3E}">
        <p14:creationId xmlns:p14="http://schemas.microsoft.com/office/powerpoint/2010/main" val="3408801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FE039218-343A-46FE-A59B-71F06622F3C1}" type="slidenum">
              <a:rPr lang="en-US" altLang="en-US"/>
              <a:pPr>
                <a:defRPr/>
              </a:pPr>
              <a:t>‹#›</a:t>
            </a:fld>
            <a:endParaRPr lang="en-US" altLang="en-US"/>
          </a:p>
        </p:txBody>
      </p:sp>
    </p:spTree>
    <p:extLst>
      <p:ext uri="{BB962C8B-B14F-4D97-AF65-F5344CB8AC3E}">
        <p14:creationId xmlns:p14="http://schemas.microsoft.com/office/powerpoint/2010/main" val="732216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A8C3FA00-E3B9-4870-A8AF-5E6C52E74622}" type="slidenum">
              <a:rPr lang="en-US" altLang="en-US"/>
              <a:pPr>
                <a:defRPr/>
              </a:pPr>
              <a:t>‹#›</a:t>
            </a:fld>
            <a:endParaRPr lang="en-US" altLang="en-US"/>
          </a:p>
        </p:txBody>
      </p:sp>
    </p:spTree>
    <p:extLst>
      <p:ext uri="{BB962C8B-B14F-4D97-AF65-F5344CB8AC3E}">
        <p14:creationId xmlns:p14="http://schemas.microsoft.com/office/powerpoint/2010/main" val="2294199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2D5EA9A1-0B89-41B3-BF76-736F32703C49}" type="slidenum">
              <a:rPr lang="en-US" altLang="en-US"/>
              <a:pPr>
                <a:defRPr/>
              </a:pPr>
              <a:t>‹#›</a:t>
            </a:fld>
            <a:endParaRPr lang="en-US" altLang="en-US"/>
          </a:p>
        </p:txBody>
      </p:sp>
    </p:spTree>
    <p:extLst>
      <p:ext uri="{BB962C8B-B14F-4D97-AF65-F5344CB8AC3E}">
        <p14:creationId xmlns:p14="http://schemas.microsoft.com/office/powerpoint/2010/main" val="222938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646FFC2B-CBF8-4AF1-9466-21B76E8BD717}" type="slidenum">
              <a:rPr lang="en-US" altLang="en-US"/>
              <a:pPr>
                <a:defRPr/>
              </a:pPr>
              <a:t>‹#›</a:t>
            </a:fld>
            <a:endParaRPr lang="en-US" altLang="en-US"/>
          </a:p>
        </p:txBody>
      </p:sp>
    </p:spTree>
    <p:extLst>
      <p:ext uri="{BB962C8B-B14F-4D97-AF65-F5344CB8AC3E}">
        <p14:creationId xmlns:p14="http://schemas.microsoft.com/office/powerpoint/2010/main" val="2442121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350B406D-0D23-4BC6-95A7-C55D01FCEA75}" type="slidenum">
              <a:rPr lang="en-US" altLang="en-US"/>
              <a:pPr>
                <a:defRPr/>
              </a:pPr>
              <a:t>‹#›</a:t>
            </a:fld>
            <a:endParaRPr lang="en-US" altLang="en-US"/>
          </a:p>
        </p:txBody>
      </p:sp>
    </p:spTree>
    <p:extLst>
      <p:ext uri="{BB962C8B-B14F-4D97-AF65-F5344CB8AC3E}">
        <p14:creationId xmlns:p14="http://schemas.microsoft.com/office/powerpoint/2010/main" val="2403832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E9E985D0-2638-4660-943A-E1D771893445}" type="slidenum">
              <a:rPr lang="en-US" altLang="en-US"/>
              <a:pPr>
                <a:defRPr/>
              </a:pPr>
              <a:t>‹#›</a:t>
            </a:fld>
            <a:endParaRPr lang="en-US" altLang="en-US"/>
          </a:p>
        </p:txBody>
      </p:sp>
    </p:spTree>
    <p:extLst>
      <p:ext uri="{BB962C8B-B14F-4D97-AF65-F5344CB8AC3E}">
        <p14:creationId xmlns:p14="http://schemas.microsoft.com/office/powerpoint/2010/main" val="4119515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C44F64CC-68C0-4EF6-B3C2-EAC1CCD65D2D}" type="slidenum">
              <a:rPr lang="en-US" altLang="en-US"/>
              <a:pPr>
                <a:defRPr/>
              </a:pPr>
              <a:t>‹#›</a:t>
            </a:fld>
            <a:endParaRPr lang="en-US" altLang="en-US"/>
          </a:p>
        </p:txBody>
      </p:sp>
    </p:spTree>
    <p:extLst>
      <p:ext uri="{BB962C8B-B14F-4D97-AF65-F5344CB8AC3E}">
        <p14:creationId xmlns:p14="http://schemas.microsoft.com/office/powerpoint/2010/main" val="3325961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smtClean="0"/>
            </a:lvl1pPr>
          </a:lstStyle>
          <a:p>
            <a:pPr>
              <a:defRPr/>
            </a:pPr>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97F10DFA-22FE-49C9-890C-63F17D672E7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4"/>
          <p:cNvSpPr>
            <a:spLocks noGrp="1"/>
          </p:cNvSpPr>
          <p:nvPr>
            <p:ph type="sldNum" sz="quarter" idx="4294967295"/>
          </p:nvPr>
        </p:nvSpPr>
        <p:spPr>
          <a:xfrm>
            <a:off x="3124200" y="6248400"/>
            <a:ext cx="2895600" cy="457200"/>
          </a:xfrm>
          <a:prstGeom prst="rect">
            <a:avLst/>
          </a:prstGeom>
          <a:noFill/>
        </p:spPr>
        <p:txBody>
          <a:bodyPr/>
          <a:lstStyle>
            <a:lvl1pPr>
              <a:defRPr sz="1600">
                <a:solidFill>
                  <a:schemeClr val="tx1"/>
                </a:solidFill>
                <a:latin typeface="Arial" charset="0"/>
              </a:defRPr>
            </a:lvl1pPr>
            <a:lvl2pPr marL="742950" indent="-285750">
              <a:defRPr sz="1600">
                <a:solidFill>
                  <a:schemeClr val="tx1"/>
                </a:solidFill>
                <a:latin typeface="Arial" charset="0"/>
              </a:defRPr>
            </a:lvl2pPr>
            <a:lvl3pPr marL="1143000" indent="-228600">
              <a:defRPr sz="1600">
                <a:solidFill>
                  <a:schemeClr val="tx1"/>
                </a:solidFill>
                <a:latin typeface="Arial" charset="0"/>
              </a:defRPr>
            </a:lvl3pPr>
            <a:lvl4pPr marL="1600200" indent="-228600">
              <a:defRPr sz="1600">
                <a:solidFill>
                  <a:schemeClr val="tx1"/>
                </a:solidFill>
                <a:latin typeface="Arial" charset="0"/>
              </a:defRPr>
            </a:lvl4pPr>
            <a:lvl5pPr marL="2057400" indent="-22860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fld id="{8D6E1D47-BD45-4DD3-AF0A-4B28FF829A50}" type="slidenum">
              <a:rPr lang="en-US" altLang="en-US">
                <a:latin typeface="Cambria" pitchFamily="18" charset="0"/>
              </a:rPr>
              <a:pPr/>
              <a:t>1</a:t>
            </a:fld>
            <a:endParaRPr lang="en-US" altLang="en-US" dirty="0">
              <a:latin typeface="Cambria" pitchFamily="18" charset="0"/>
            </a:endParaRPr>
          </a:p>
        </p:txBody>
      </p:sp>
      <p:sp>
        <p:nvSpPr>
          <p:cNvPr id="5" name="Rectangle 2"/>
          <p:cNvSpPr txBox="1">
            <a:spLocks noChangeArrowheads="1"/>
          </p:cNvSpPr>
          <p:nvPr/>
        </p:nvSpPr>
        <p:spPr bwMode="auto">
          <a:xfrm>
            <a:off x="304800" y="4953000"/>
            <a:ext cx="8458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70000" lnSpcReduction="20000"/>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algn="ctr">
              <a:buFontTx/>
              <a:buNone/>
            </a:pPr>
            <a:r>
              <a:rPr lang="en-US" altLang="en-US" b="1" kern="0" dirty="0">
                <a:solidFill>
                  <a:srgbClr val="FF9933"/>
                </a:solidFill>
                <a:latin typeface="Cambria" panose="02040503050406030204" pitchFamily="18" charset="0"/>
                <a:ea typeface="Cambria" panose="02040503050406030204" pitchFamily="18" charset="0"/>
                <a:cs typeface="Times New Roman" pitchFamily="18" charset="0"/>
              </a:rPr>
              <a:t>Răzvan Daniel ZOTA</a:t>
            </a:r>
          </a:p>
          <a:p>
            <a:pPr algn="ctr">
              <a:buFontTx/>
              <a:buNone/>
            </a:pPr>
            <a:r>
              <a:rPr lang="en-US" altLang="en-US" b="1" kern="0" dirty="0">
                <a:solidFill>
                  <a:srgbClr val="FF9933"/>
                </a:solidFill>
                <a:latin typeface="Cambria" panose="02040503050406030204" pitchFamily="18" charset="0"/>
                <a:ea typeface="Cambria" panose="02040503050406030204" pitchFamily="18" charset="0"/>
                <a:cs typeface="Times New Roman" pitchFamily="18" charset="0"/>
              </a:rPr>
              <a:t>Faculty of Cybernetics, Statistics and Economic Informatics</a:t>
            </a:r>
          </a:p>
          <a:p>
            <a:pPr algn="ctr">
              <a:buFontTx/>
              <a:buNone/>
            </a:pPr>
            <a:r>
              <a:rPr lang="en-US" altLang="en-US" sz="2300" b="1" kern="0" dirty="0">
                <a:solidFill>
                  <a:srgbClr val="FF9933"/>
                </a:solidFill>
                <a:latin typeface="Cambria" panose="02040503050406030204" pitchFamily="18" charset="0"/>
                <a:ea typeface="Cambria" panose="02040503050406030204" pitchFamily="18" charset="0"/>
                <a:cs typeface="Times New Roman" pitchFamily="18" charset="0"/>
              </a:rPr>
              <a:t>zota@ase.ro</a:t>
            </a:r>
          </a:p>
          <a:p>
            <a:pPr algn="ctr">
              <a:buFontTx/>
              <a:buNone/>
            </a:pPr>
            <a:r>
              <a:rPr lang="en-US" altLang="en-US" sz="2300" b="1" kern="0" dirty="0">
                <a:latin typeface="Cambria" panose="02040503050406030204" pitchFamily="18" charset="0"/>
                <a:ea typeface="Cambria" panose="02040503050406030204" pitchFamily="18" charset="0"/>
                <a:cs typeface="Times New Roman" pitchFamily="18" charset="0"/>
              </a:rPr>
              <a:t>http</a:t>
            </a:r>
            <a:r>
              <a:rPr lang="ro-RO" altLang="en-US" sz="2300" b="1" kern="0" dirty="0">
                <a:latin typeface="Cambria" panose="02040503050406030204" pitchFamily="18" charset="0"/>
                <a:ea typeface="Cambria" panose="02040503050406030204" pitchFamily="18" charset="0"/>
                <a:cs typeface="Times New Roman" pitchFamily="18" charset="0"/>
              </a:rPr>
              <a:t>s</a:t>
            </a:r>
            <a:r>
              <a:rPr lang="en-US" altLang="en-US" sz="2300" b="1" kern="0" dirty="0">
                <a:latin typeface="Cambria" panose="02040503050406030204" pitchFamily="18" charset="0"/>
                <a:ea typeface="Cambria" panose="02040503050406030204" pitchFamily="18" charset="0"/>
                <a:cs typeface="Times New Roman" pitchFamily="18" charset="0"/>
              </a:rPr>
              <a:t>://zota.ase.ro/</a:t>
            </a:r>
            <a:r>
              <a:rPr lang="ro-RO" altLang="en-US" sz="2300" b="1" kern="0" dirty="0" err="1">
                <a:latin typeface="Cambria" panose="02040503050406030204" pitchFamily="18" charset="0"/>
                <a:ea typeface="Cambria" panose="02040503050406030204" pitchFamily="18" charset="0"/>
                <a:cs typeface="Times New Roman" pitchFamily="18" charset="0"/>
              </a:rPr>
              <a:t>so</a:t>
            </a:r>
            <a:endParaRPr lang="en-US" altLang="en-US" sz="2300" b="1" kern="0" dirty="0">
              <a:solidFill>
                <a:srgbClr val="FF3300"/>
              </a:solidFill>
              <a:latin typeface="Cambria" panose="02040503050406030204" pitchFamily="18" charset="0"/>
              <a:ea typeface="Cambria" panose="02040503050406030204" pitchFamily="18" charset="0"/>
              <a:cs typeface="Times New Roman" pitchFamily="18" charset="0"/>
            </a:endParaRPr>
          </a:p>
        </p:txBody>
      </p:sp>
      <p:sp>
        <p:nvSpPr>
          <p:cNvPr id="7" name="Rectangle 7"/>
          <p:cNvSpPr txBox="1">
            <a:spLocks noChangeArrowheads="1"/>
          </p:cNvSpPr>
          <p:nvPr/>
        </p:nvSpPr>
        <p:spPr>
          <a:xfrm>
            <a:off x="647700" y="2304846"/>
            <a:ext cx="7772400" cy="1143000"/>
          </a:xfrm>
          <a:prstGeom prst="rect">
            <a:avLst/>
          </a:prstGeom>
          <a:noFill/>
        </p:spPr>
        <p:txBody>
          <a:bodyPr vert="horz" lIns="91440" tIns="45720" rIns="91440" bIns="45720" rtlCol="0" anchor="b">
            <a:noAutofit/>
          </a:bodyPr>
          <a:lst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fontAlgn="auto">
              <a:spcBef>
                <a:spcPts val="0"/>
              </a:spcBef>
              <a:spcAft>
                <a:spcPts val="1200"/>
              </a:spcAft>
            </a:pPr>
            <a:r>
              <a:rPr lang="en-US" altLang="en-US" dirty="0" err="1">
                <a:solidFill>
                  <a:schemeClr val="tx1"/>
                </a:solidFill>
                <a:latin typeface="Cambria" panose="02040503050406030204" pitchFamily="18" charset="0"/>
                <a:ea typeface="Cambria" panose="02040503050406030204" pitchFamily="18" charset="0"/>
                <a:cs typeface="Times New Roman" pitchFamily="18" charset="0"/>
              </a:rPr>
              <a:t>Sisteme</a:t>
            </a:r>
            <a:r>
              <a:rPr lang="en-US" altLang="en-US" dirty="0">
                <a:solidFill>
                  <a:schemeClr val="tx1"/>
                </a:solidFill>
                <a:latin typeface="Cambria" panose="02040503050406030204" pitchFamily="18" charset="0"/>
                <a:ea typeface="Cambria" panose="02040503050406030204" pitchFamily="18" charset="0"/>
                <a:cs typeface="Times New Roman" pitchFamily="18" charset="0"/>
              </a:rPr>
              <a:t> de </a:t>
            </a:r>
            <a:r>
              <a:rPr lang="en-US" altLang="en-US" dirty="0" err="1">
                <a:solidFill>
                  <a:schemeClr val="tx1"/>
                </a:solidFill>
                <a:latin typeface="Cambria" panose="02040503050406030204" pitchFamily="18" charset="0"/>
                <a:ea typeface="Cambria" panose="02040503050406030204" pitchFamily="18" charset="0"/>
                <a:cs typeface="Times New Roman" pitchFamily="18" charset="0"/>
              </a:rPr>
              <a:t>operare</a:t>
            </a:r>
            <a:endParaRPr lang="en-US" altLang="en-US" dirty="0">
              <a:solidFill>
                <a:schemeClr val="tx1"/>
              </a:solidFill>
              <a:latin typeface="Cambria" panose="02040503050406030204" pitchFamily="18" charset="0"/>
              <a:ea typeface="Cambria" panose="02040503050406030204" pitchFamily="18" charset="0"/>
              <a:cs typeface="Times New Roman" pitchFamily="18" charset="0"/>
            </a:endParaRPr>
          </a:p>
          <a:p>
            <a:pPr algn="ctr" fontAlgn="auto">
              <a:spcBef>
                <a:spcPts val="0"/>
              </a:spcBef>
              <a:spcAft>
                <a:spcPts val="1200"/>
              </a:spcAft>
            </a:pPr>
            <a:r>
              <a:rPr lang="en-US" altLang="en-US" sz="3400" dirty="0">
                <a:solidFill>
                  <a:schemeClr val="tx1"/>
                </a:solidFill>
                <a:latin typeface="Cambria" panose="02040503050406030204" pitchFamily="18" charset="0"/>
                <a:ea typeface="Cambria" panose="02040503050406030204" pitchFamily="18" charset="0"/>
                <a:cs typeface="Times New Roman" pitchFamily="18" charset="0"/>
              </a:rPr>
              <a:t>Curs #</a:t>
            </a:r>
            <a:r>
              <a:rPr lang="ro-RO" altLang="en-US" sz="3400" dirty="0">
                <a:solidFill>
                  <a:schemeClr val="tx1"/>
                </a:solidFill>
                <a:latin typeface="Cambria" panose="02040503050406030204" pitchFamily="18" charset="0"/>
                <a:ea typeface="Cambria" panose="02040503050406030204" pitchFamily="18" charset="0"/>
                <a:cs typeface="Times New Roman" pitchFamily="18" charset="0"/>
              </a:rPr>
              <a:t>1</a:t>
            </a:r>
            <a:r>
              <a:rPr lang="en-US" altLang="en-US" sz="3400" dirty="0">
                <a:solidFill>
                  <a:schemeClr val="tx1"/>
                </a:solidFill>
                <a:latin typeface="Cambria" panose="02040503050406030204" pitchFamily="18" charset="0"/>
                <a:ea typeface="Cambria" panose="02040503050406030204" pitchFamily="18" charset="0"/>
                <a:cs typeface="Times New Roman" pitchFamily="18" charset="0"/>
              </a:rPr>
              <a:t>1</a:t>
            </a:r>
            <a:br>
              <a:rPr lang="en-US" altLang="en-US" sz="3400" dirty="0">
                <a:solidFill>
                  <a:schemeClr val="tx1"/>
                </a:solidFill>
                <a:latin typeface="Cambria" panose="02040503050406030204" pitchFamily="18" charset="0"/>
                <a:ea typeface="Cambria" panose="02040503050406030204" pitchFamily="18" charset="0"/>
                <a:cs typeface="Times New Roman" pitchFamily="18" charset="0"/>
              </a:rPr>
            </a:br>
            <a:r>
              <a:rPr lang="ro-RO" altLang="en-US" sz="3400" dirty="0">
                <a:solidFill>
                  <a:schemeClr val="tx1"/>
                </a:solidFill>
                <a:latin typeface="Cambria" panose="02040503050406030204" pitchFamily="18" charset="0"/>
                <a:ea typeface="Cambria" panose="02040503050406030204" pitchFamily="18" charset="0"/>
                <a:cs typeface="Times New Roman" pitchFamily="18" charset="0"/>
              </a:rPr>
              <a:t>Bazele</a:t>
            </a:r>
            <a:r>
              <a:rPr lang="en-US" altLang="en-US" sz="3400" dirty="0">
                <a:solidFill>
                  <a:schemeClr val="tx1"/>
                </a:solidFill>
                <a:latin typeface="Cambria" panose="02040503050406030204" pitchFamily="18" charset="0"/>
                <a:ea typeface="Cambria" panose="02040503050406030204" pitchFamily="18" charset="0"/>
                <a:cs typeface="Times New Roman" pitchFamily="18" charset="0"/>
              </a:rPr>
              <a:t> </a:t>
            </a:r>
            <a:r>
              <a:rPr lang="ro-RO" altLang="en-US" sz="3400" dirty="0">
                <a:solidFill>
                  <a:schemeClr val="tx1"/>
                </a:solidFill>
                <a:latin typeface="Cambria" panose="02040503050406030204" pitchFamily="18" charset="0"/>
                <a:ea typeface="Cambria" panose="02040503050406030204" pitchFamily="18" charset="0"/>
                <a:cs typeface="Times New Roman" pitchFamily="18" charset="0"/>
              </a:rPr>
              <a:t>securității </a:t>
            </a:r>
            <a:r>
              <a:rPr lang="en-US" altLang="en-US" sz="3400" dirty="0">
                <a:solidFill>
                  <a:srgbClr val="FF0000"/>
                </a:solidFill>
                <a:latin typeface="Cambria" panose="02040503050406030204" pitchFamily="18" charset="0"/>
                <a:ea typeface="Cambria" panose="02040503050406030204" pitchFamily="18" charset="0"/>
                <a:cs typeface="Times New Roman" pitchFamily="18" charset="0"/>
              </a:rPr>
              <a:t>Linux </a:t>
            </a:r>
          </a:p>
        </p:txBody>
      </p:sp>
    </p:spTree>
    <p:extLst>
      <p:ext uri="{BB962C8B-B14F-4D97-AF65-F5344CB8AC3E}">
        <p14:creationId xmlns:p14="http://schemas.microsoft.com/office/powerpoint/2010/main" val="1012255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Times New Roman" pitchFamily="18" charset="0"/>
              </a:defRPr>
            </a:lvl1pPr>
            <a:lvl2pPr marL="742950" indent="-285750" eaLnBrk="0" hangingPunct="0">
              <a:defRPr>
                <a:solidFill>
                  <a:schemeClr val="tx1"/>
                </a:solidFill>
                <a:latin typeface="Arial" charset="0"/>
                <a:cs typeface="Times New Roman" pitchFamily="18" charset="0"/>
              </a:defRPr>
            </a:lvl2pPr>
            <a:lvl3pPr marL="1143000" indent="-228600" eaLnBrk="0" hangingPunct="0">
              <a:defRPr>
                <a:solidFill>
                  <a:schemeClr val="tx1"/>
                </a:solidFill>
                <a:latin typeface="Arial" charset="0"/>
                <a:cs typeface="Times New Roman" pitchFamily="18" charset="0"/>
              </a:defRPr>
            </a:lvl3pPr>
            <a:lvl4pPr marL="1600200" indent="-228600" eaLnBrk="0" hangingPunct="0">
              <a:defRPr>
                <a:solidFill>
                  <a:schemeClr val="tx1"/>
                </a:solidFill>
                <a:latin typeface="Arial" charset="0"/>
                <a:cs typeface="Times New Roman" pitchFamily="18" charset="0"/>
              </a:defRPr>
            </a:lvl4pPr>
            <a:lvl5pPr marL="2057400" indent="-228600" eaLnBrk="0" hangingPunct="0">
              <a:defRPr>
                <a:solidFill>
                  <a:schemeClr val="tx1"/>
                </a:solidFill>
                <a:latin typeface="Arial" charset="0"/>
                <a:cs typeface="Times New Roman" pitchFamily="18" charset="0"/>
              </a:defRPr>
            </a:lvl5pPr>
            <a:lvl6pPr marL="2514600" indent="-228600" algn="ctr" eaLnBrk="0" fontAlgn="base" hangingPunct="0">
              <a:spcBef>
                <a:spcPct val="0"/>
              </a:spcBef>
              <a:spcAft>
                <a:spcPct val="0"/>
              </a:spcAft>
              <a:defRPr>
                <a:solidFill>
                  <a:schemeClr val="tx1"/>
                </a:solidFill>
                <a:latin typeface="Arial" charset="0"/>
                <a:cs typeface="Times New Roman" pitchFamily="18" charset="0"/>
              </a:defRPr>
            </a:lvl6pPr>
            <a:lvl7pPr marL="2971800" indent="-228600" algn="ctr" eaLnBrk="0" fontAlgn="base" hangingPunct="0">
              <a:spcBef>
                <a:spcPct val="0"/>
              </a:spcBef>
              <a:spcAft>
                <a:spcPct val="0"/>
              </a:spcAft>
              <a:defRPr>
                <a:solidFill>
                  <a:schemeClr val="tx1"/>
                </a:solidFill>
                <a:latin typeface="Arial" charset="0"/>
                <a:cs typeface="Times New Roman" pitchFamily="18" charset="0"/>
              </a:defRPr>
            </a:lvl7pPr>
            <a:lvl8pPr marL="3429000" indent="-228600" algn="ctr" eaLnBrk="0" fontAlgn="base" hangingPunct="0">
              <a:spcBef>
                <a:spcPct val="0"/>
              </a:spcBef>
              <a:spcAft>
                <a:spcPct val="0"/>
              </a:spcAft>
              <a:defRPr>
                <a:solidFill>
                  <a:schemeClr val="tx1"/>
                </a:solidFill>
                <a:latin typeface="Arial" charset="0"/>
                <a:cs typeface="Times New Roman" pitchFamily="18" charset="0"/>
              </a:defRPr>
            </a:lvl8pPr>
            <a:lvl9pPr marL="3886200" indent="-228600" algn="ctr" eaLnBrk="0" fontAlgn="base" hangingPunct="0">
              <a:spcBef>
                <a:spcPct val="0"/>
              </a:spcBef>
              <a:spcAft>
                <a:spcPct val="0"/>
              </a:spcAft>
              <a:defRPr>
                <a:solidFill>
                  <a:schemeClr val="tx1"/>
                </a:solidFill>
                <a:latin typeface="Arial" charset="0"/>
                <a:cs typeface="Times New Roman" pitchFamily="18" charset="0"/>
              </a:defRPr>
            </a:lvl9pPr>
          </a:lstStyle>
          <a:p>
            <a:pPr eaLnBrk="1" hangingPunct="1"/>
            <a:fld id="{809E099F-D9B8-4DFC-A652-360CABB65D3A}" type="slidenum">
              <a:rPr lang="en-US" altLang="en-US">
                <a:latin typeface="Cambria" panose="02040503050406030204" pitchFamily="18" charset="0"/>
              </a:rPr>
              <a:pPr eaLnBrk="1" hangingPunct="1"/>
              <a:t>2</a:t>
            </a:fld>
            <a:endParaRPr lang="en-US" altLang="en-US">
              <a:latin typeface="Cambria" panose="02040503050406030204" pitchFamily="18" charset="0"/>
            </a:endParaRPr>
          </a:p>
        </p:txBody>
      </p:sp>
      <p:sp>
        <p:nvSpPr>
          <p:cNvPr id="3075" name="Rectangle 2"/>
          <p:cNvSpPr>
            <a:spLocks noGrp="1" noChangeArrowheads="1"/>
          </p:cNvSpPr>
          <p:nvPr>
            <p:ph type="title"/>
          </p:nvPr>
        </p:nvSpPr>
        <p:spPr>
          <a:xfrm>
            <a:off x="457200" y="0"/>
            <a:ext cx="8229600" cy="1143000"/>
          </a:xfrm>
        </p:spPr>
        <p:txBody>
          <a:bodyPr/>
          <a:lstStyle/>
          <a:p>
            <a:pPr eaLnBrk="1" hangingPunct="1"/>
            <a:r>
              <a:rPr lang="ro-RO" altLang="en-US" sz="3300" dirty="0">
                <a:solidFill>
                  <a:srgbClr val="CC3300"/>
                </a:solidFill>
                <a:latin typeface="Cambria" panose="02040503050406030204" pitchFamily="18" charset="0"/>
                <a:cs typeface="Times New Roman" pitchFamily="18" charset="0"/>
              </a:rPr>
              <a:t>Securitatea de bază în sisteme </a:t>
            </a:r>
            <a:r>
              <a:rPr lang="en-US" altLang="en-US" sz="3300" dirty="0">
                <a:solidFill>
                  <a:srgbClr val="CC3300"/>
                </a:solidFill>
                <a:latin typeface="Cambria" panose="02040503050406030204" pitchFamily="18" charset="0"/>
                <a:cs typeface="Times New Roman" pitchFamily="18" charset="0"/>
              </a:rPr>
              <a:t>Linux</a:t>
            </a:r>
          </a:p>
        </p:txBody>
      </p:sp>
      <p:sp>
        <p:nvSpPr>
          <p:cNvPr id="3" name="Rectangle 2">
            <a:extLst>
              <a:ext uri="{FF2B5EF4-FFF2-40B4-BE49-F238E27FC236}">
                <a16:creationId xmlns:a16="http://schemas.microsoft.com/office/drawing/2014/main" id="{A7D80556-62F3-405D-8442-34FD63CE0319}"/>
              </a:ext>
            </a:extLst>
          </p:cNvPr>
          <p:cNvSpPr/>
          <p:nvPr/>
        </p:nvSpPr>
        <p:spPr>
          <a:xfrm>
            <a:off x="685800" y="1143000"/>
            <a:ext cx="8458200" cy="6524863"/>
          </a:xfrm>
          <a:prstGeom prst="rect">
            <a:avLst/>
          </a:prstGeom>
        </p:spPr>
        <p:txBody>
          <a:bodyPr wrap="square">
            <a:spAutoFit/>
          </a:bodyPr>
          <a:lstStyle/>
          <a:p>
            <a:pPr algn="just"/>
            <a:r>
              <a:rPr lang="ro-RO" sz="2200" b="1" dirty="0">
                <a:latin typeface="Cambria" panose="02040503050406030204" pitchFamily="18" charset="0"/>
                <a:ea typeface="Cambria" panose="02040503050406030204" pitchFamily="18" charset="0"/>
              </a:rPr>
              <a:t>Conturi - </a:t>
            </a:r>
            <a:r>
              <a:rPr lang="ro-RO" sz="2200" dirty="0">
                <a:latin typeface="Cambria" panose="02040503050406030204" pitchFamily="18" charset="0"/>
                <a:ea typeface="Cambria" panose="02040503050406030204" pitchFamily="18" charset="0"/>
              </a:rPr>
              <a:t>Fiecare utilizator de pe un sistem Linux are un cont asociat care, pe lângă informațiile de conectare (cum ar fi numele de utilizator și parola), definește cum și unde poate interacționa utilizatorul cu sistemul (</a:t>
            </a:r>
            <a:r>
              <a:rPr lang="ro-RO" sz="2200" dirty="0" err="1">
                <a:latin typeface="Cambria" panose="02040503050406030204" pitchFamily="18" charset="0"/>
                <a:ea typeface="Cambria" panose="02040503050406030204" pitchFamily="18" charset="0"/>
              </a:rPr>
              <a:t>shell-ul</a:t>
            </a:r>
            <a:r>
              <a:rPr lang="ro-RO" sz="2200" dirty="0">
                <a:latin typeface="Cambria" panose="02040503050406030204" pitchFamily="18" charset="0"/>
                <a:ea typeface="Cambria" panose="02040503050406030204" pitchFamily="18" charset="0"/>
              </a:rPr>
              <a:t> folosit). Privilegiile și controalele de acces definesc „limitele” în cadrul cărora poate opera fiecare utilizator.</a:t>
            </a:r>
          </a:p>
          <a:p>
            <a:pPr algn="just"/>
            <a:r>
              <a:rPr lang="ro-RO" sz="2200" dirty="0">
                <a:latin typeface="Cambria" panose="02040503050406030204" pitchFamily="18" charset="0"/>
                <a:ea typeface="Cambria" panose="02040503050406030204" pitchFamily="18" charset="0"/>
              </a:rPr>
              <a:t>- Identificatori </a:t>
            </a:r>
            <a:r>
              <a:rPr lang="en-US" sz="2200" dirty="0">
                <a:latin typeface="Cambria" panose="02040503050406030204" pitchFamily="18" charset="0"/>
                <a:ea typeface="Cambria" panose="02040503050406030204" pitchFamily="18" charset="0"/>
              </a:rPr>
              <a:t>(UIDs/GIDs)</a:t>
            </a:r>
          </a:p>
          <a:p>
            <a:pPr algn="just"/>
            <a:r>
              <a:rPr lang="ro-RO" sz="2200" dirty="0">
                <a:latin typeface="Cambria" panose="02040503050406030204" pitchFamily="18" charset="0"/>
                <a:ea typeface="Cambria" panose="02040503050406030204" pitchFamily="18" charset="0"/>
              </a:rPr>
              <a:t>- Contul </a:t>
            </a:r>
            <a:r>
              <a:rPr lang="ro-RO" sz="2200" i="1" dirty="0">
                <a:latin typeface="Cambria" panose="02040503050406030204" pitchFamily="18" charset="0"/>
                <a:ea typeface="Cambria" panose="02040503050406030204" pitchFamily="18" charset="0"/>
              </a:rPr>
              <a:t>s</a:t>
            </a:r>
            <a:r>
              <a:rPr lang="en-US" sz="2200" i="1" dirty="0" err="1">
                <a:latin typeface="Cambria" panose="02040503050406030204" pitchFamily="18" charset="0"/>
                <a:ea typeface="Cambria" panose="02040503050406030204" pitchFamily="18" charset="0"/>
              </a:rPr>
              <a:t>uperuser</a:t>
            </a:r>
            <a:r>
              <a:rPr lang="en-US" sz="2200" i="1" dirty="0">
                <a:latin typeface="Cambria" panose="02040503050406030204" pitchFamily="18" charset="0"/>
                <a:ea typeface="Cambria" panose="02040503050406030204" pitchFamily="18" charset="0"/>
              </a:rPr>
              <a:t> </a:t>
            </a:r>
            <a:r>
              <a:rPr lang="en-US" sz="2200" dirty="0">
                <a:latin typeface="Cambria" panose="02040503050406030204" pitchFamily="18" charset="0"/>
                <a:ea typeface="Cambria" panose="02040503050406030204" pitchFamily="18" charset="0"/>
              </a:rPr>
              <a:t>(UID=0)</a:t>
            </a:r>
          </a:p>
          <a:p>
            <a:pPr algn="just"/>
            <a:r>
              <a:rPr lang="ro-RO" sz="2200" dirty="0">
                <a:latin typeface="Cambria" panose="02040503050406030204" pitchFamily="18" charset="0"/>
                <a:ea typeface="Cambria" panose="02040503050406030204" pitchFamily="18" charset="0"/>
              </a:rPr>
              <a:t>- Conturi de utilizatori standard</a:t>
            </a:r>
            <a:r>
              <a:rPr lang="en-US" sz="2200" dirty="0">
                <a:latin typeface="Cambria" panose="02040503050406030204" pitchFamily="18" charset="0"/>
                <a:ea typeface="Cambria" panose="02040503050406030204" pitchFamily="18" charset="0"/>
              </a:rPr>
              <a:t> (UID &gt;= 1000)</a:t>
            </a:r>
          </a:p>
          <a:p>
            <a:pPr algn="just"/>
            <a:r>
              <a:rPr lang="ro-RO" sz="2200" dirty="0">
                <a:latin typeface="Cambria" panose="02040503050406030204" pitchFamily="18" charset="0"/>
                <a:ea typeface="Cambria" panose="02040503050406030204" pitchFamily="18" charset="0"/>
              </a:rPr>
              <a:t>- Conturi sistem </a:t>
            </a:r>
            <a:r>
              <a:rPr lang="en-US" sz="2200" dirty="0">
                <a:latin typeface="Cambria" panose="02040503050406030204" pitchFamily="18" charset="0"/>
                <a:ea typeface="Cambria" panose="02040503050406030204" pitchFamily="18" charset="0"/>
              </a:rPr>
              <a:t>(</a:t>
            </a:r>
            <a:r>
              <a:rPr lang="ro-RO" sz="2200" dirty="0">
                <a:latin typeface="Cambria" panose="02040503050406030204" pitchFamily="18" charset="0"/>
                <a:ea typeface="Cambria" panose="02040503050406030204" pitchFamily="18" charset="0"/>
              </a:rPr>
              <a:t>asigură facilități ale SO </a:t>
            </a:r>
            <a:r>
              <a:rPr lang="en-US" sz="2200" dirty="0">
                <a:latin typeface="Cambria" panose="02040503050406030204" pitchFamily="18" charset="0"/>
                <a:ea typeface="Cambria" panose="02040503050406030204" pitchFamily="18" charset="0"/>
              </a:rPr>
              <a:t>- UID &lt;1000 )</a:t>
            </a:r>
            <a:r>
              <a:rPr lang="ro-RO" sz="2200" dirty="0">
                <a:latin typeface="Cambria" panose="02040503050406030204" pitchFamily="18" charset="0"/>
                <a:ea typeface="Cambria" panose="02040503050406030204" pitchFamily="18" charset="0"/>
              </a:rPr>
              <a:t>.</a:t>
            </a:r>
            <a:r>
              <a:rPr lang="en-US" sz="2200" dirty="0">
                <a:latin typeface="Cambria" panose="02040503050406030204" pitchFamily="18" charset="0"/>
                <a:ea typeface="Cambria" panose="02040503050406030204" pitchFamily="18" charset="0"/>
              </a:rPr>
              <a:t> </a:t>
            </a:r>
            <a:r>
              <a:rPr lang="ro-RO" sz="2200" dirty="0">
                <a:latin typeface="Cambria" panose="02040503050406030204" pitchFamily="18" charset="0"/>
                <a:ea typeface="Cambria" panose="02040503050406030204" pitchFamily="18" charset="0"/>
              </a:rPr>
              <a:t>Spre exemplu, pentru </a:t>
            </a:r>
            <a:r>
              <a:rPr lang="en-US" sz="2200" dirty="0">
                <a:latin typeface="Cambria" panose="02040503050406030204" pitchFamily="18" charset="0"/>
                <a:ea typeface="Cambria" panose="02040503050406030204" pitchFamily="18" charset="0"/>
              </a:rPr>
              <a:t>Ubuntu, </a:t>
            </a:r>
            <a:r>
              <a:rPr lang="ro-RO" sz="2200" dirty="0">
                <a:latin typeface="Cambria" panose="02040503050406030204" pitchFamily="18" charset="0"/>
                <a:ea typeface="Cambria" panose="02040503050406030204" pitchFamily="18" charset="0"/>
              </a:rPr>
              <a:t>serverul web </a:t>
            </a:r>
            <a:r>
              <a:rPr lang="en-US" sz="2200" dirty="0">
                <a:latin typeface="Cambria" panose="02040503050406030204" pitchFamily="18" charset="0"/>
                <a:ea typeface="Cambria" panose="02040503050406030204" pitchFamily="18" charset="0"/>
              </a:rPr>
              <a:t>Apache (</a:t>
            </a:r>
            <a:r>
              <a:rPr lang="en-US" sz="2200" dirty="0" err="1">
                <a:latin typeface="Cambria" panose="02040503050406030204" pitchFamily="18" charset="0"/>
                <a:ea typeface="Cambria" panose="02040503050406030204" pitchFamily="18" charset="0"/>
              </a:rPr>
              <a:t>pac</a:t>
            </a:r>
            <a:r>
              <a:rPr lang="ro-RO" sz="2200" dirty="0" err="1">
                <a:latin typeface="Cambria" panose="02040503050406030204" pitchFamily="18" charset="0"/>
                <a:ea typeface="Cambria" panose="02040503050406030204" pitchFamily="18" charset="0"/>
              </a:rPr>
              <a:t>hetul</a:t>
            </a:r>
            <a:r>
              <a:rPr lang="ro-RO" sz="2200" dirty="0">
                <a:latin typeface="Cambria" panose="02040503050406030204" pitchFamily="18" charset="0"/>
                <a:ea typeface="Cambria" panose="02040503050406030204" pitchFamily="18" charset="0"/>
              </a:rPr>
              <a:t> </a:t>
            </a:r>
            <a:r>
              <a:rPr lang="en-US" sz="2200" dirty="0">
                <a:latin typeface="Cambria" panose="02040503050406030204" pitchFamily="18" charset="0"/>
                <a:ea typeface="Cambria" panose="02040503050406030204" pitchFamily="18" charset="0"/>
              </a:rPr>
              <a:t>Apache HTTP Server) </a:t>
            </a:r>
            <a:r>
              <a:rPr lang="ro-RO" sz="2200" dirty="0">
                <a:latin typeface="Cambria" panose="02040503050406030204" pitchFamily="18" charset="0"/>
                <a:ea typeface="Cambria" panose="02040503050406030204" pitchFamily="18" charset="0"/>
              </a:rPr>
              <a:t>rulează prin utilizatorul denumit </a:t>
            </a:r>
            <a:r>
              <a:rPr lang="en-US" sz="2200" i="1" dirty="0">
                <a:latin typeface="Cambria" panose="02040503050406030204" pitchFamily="18" charset="0"/>
                <a:ea typeface="Cambria" panose="02040503050406030204" pitchFamily="18" charset="0"/>
              </a:rPr>
              <a:t>www-data</a:t>
            </a:r>
            <a:r>
              <a:rPr lang="en-US" sz="2200" dirty="0">
                <a:latin typeface="Cambria" panose="02040503050406030204" pitchFamily="18" charset="0"/>
                <a:ea typeface="Cambria" panose="02040503050406030204" pitchFamily="18" charset="0"/>
              </a:rPr>
              <a:t> </a:t>
            </a:r>
            <a:r>
              <a:rPr lang="ro-RO" sz="2200" dirty="0">
                <a:latin typeface="Cambria" panose="02040503050406030204" pitchFamily="18" charset="0"/>
                <a:ea typeface="Cambria" panose="02040503050406030204" pitchFamily="18" charset="0"/>
              </a:rPr>
              <a:t>și are atât </a:t>
            </a:r>
            <a:r>
              <a:rPr lang="en-US" sz="2200" dirty="0">
                <a:latin typeface="Cambria" panose="02040503050406030204" pitchFamily="18" charset="0"/>
                <a:ea typeface="Cambria" panose="02040503050406030204" pitchFamily="18" charset="0"/>
              </a:rPr>
              <a:t>UID</a:t>
            </a:r>
            <a:r>
              <a:rPr lang="ro-RO" sz="2200" dirty="0">
                <a:latin typeface="Cambria" panose="02040503050406030204" pitchFamily="18" charset="0"/>
                <a:ea typeface="Cambria" panose="02040503050406030204" pitchFamily="18" charset="0"/>
              </a:rPr>
              <a:t>-</a:t>
            </a:r>
            <a:r>
              <a:rPr lang="ro-RO" sz="2200" dirty="0" err="1">
                <a:latin typeface="Cambria" panose="02040503050406030204" pitchFamily="18" charset="0"/>
                <a:ea typeface="Cambria" panose="02040503050406030204" pitchFamily="18" charset="0"/>
              </a:rPr>
              <a:t>ul</a:t>
            </a:r>
            <a:r>
              <a:rPr lang="ro-RO" sz="2200" dirty="0">
                <a:latin typeface="Cambria" panose="02040503050406030204" pitchFamily="18" charset="0"/>
                <a:ea typeface="Cambria" panose="02040503050406030204" pitchFamily="18" charset="0"/>
              </a:rPr>
              <a:t> cât și </a:t>
            </a:r>
            <a:r>
              <a:rPr lang="en-US" sz="2200" dirty="0">
                <a:latin typeface="Cambria" panose="02040503050406030204" pitchFamily="18" charset="0"/>
                <a:ea typeface="Cambria" panose="02040503050406030204" pitchFamily="18" charset="0"/>
              </a:rPr>
              <a:t>GID</a:t>
            </a:r>
            <a:r>
              <a:rPr lang="ro-RO" sz="2200" dirty="0">
                <a:latin typeface="Cambria" panose="02040503050406030204" pitchFamily="18" charset="0"/>
                <a:ea typeface="Cambria" panose="02040503050406030204" pitchFamily="18" charset="0"/>
              </a:rPr>
              <a:t>-</a:t>
            </a:r>
            <a:r>
              <a:rPr lang="ro-RO" sz="2200" dirty="0" err="1">
                <a:latin typeface="Cambria" panose="02040503050406030204" pitchFamily="18" charset="0"/>
                <a:ea typeface="Cambria" panose="02040503050406030204" pitchFamily="18" charset="0"/>
              </a:rPr>
              <a:t>ul</a:t>
            </a:r>
            <a:r>
              <a:rPr lang="ro-RO" sz="2200" dirty="0">
                <a:latin typeface="Cambria" panose="02040503050406030204" pitchFamily="18" charset="0"/>
                <a:ea typeface="Cambria" panose="02040503050406030204" pitchFamily="18" charset="0"/>
              </a:rPr>
              <a:t> egale cu valoarea </a:t>
            </a:r>
            <a:r>
              <a:rPr lang="en-US" sz="2200" dirty="0">
                <a:latin typeface="Cambria" panose="02040503050406030204" pitchFamily="18" charset="0"/>
                <a:ea typeface="Cambria" panose="02040503050406030204" pitchFamily="18" charset="0"/>
              </a:rPr>
              <a:t>33</a:t>
            </a:r>
            <a:r>
              <a:rPr lang="ro-RO" sz="2200" dirty="0">
                <a:latin typeface="Cambria" panose="02040503050406030204" pitchFamily="18" charset="0"/>
                <a:ea typeface="Cambria" panose="02040503050406030204" pitchFamily="18" charset="0"/>
              </a:rPr>
              <a:t>.</a:t>
            </a:r>
            <a:endParaRPr lang="en-US" sz="2200" dirty="0">
              <a:latin typeface="Cambria" panose="02040503050406030204" pitchFamily="18" charset="0"/>
              <a:ea typeface="Cambria" panose="02040503050406030204" pitchFamily="18" charset="0"/>
            </a:endParaRPr>
          </a:p>
          <a:p>
            <a:pPr algn="just"/>
            <a:r>
              <a:rPr lang="ro-RO" sz="2200" dirty="0">
                <a:latin typeface="Cambria" panose="02040503050406030204" pitchFamily="18" charset="0"/>
                <a:ea typeface="Cambria" panose="02040503050406030204" pitchFamily="18" charset="0"/>
              </a:rPr>
              <a:t>- Conturi de servicii </a:t>
            </a:r>
            <a:r>
              <a:rPr lang="en-US" sz="2200" dirty="0">
                <a:latin typeface="Cambria" panose="02040503050406030204" pitchFamily="18" charset="0"/>
                <a:ea typeface="Cambria" panose="02040503050406030204" pitchFamily="18" charset="0"/>
              </a:rPr>
              <a:t>(</a:t>
            </a:r>
            <a:r>
              <a:rPr lang="ro-RO" sz="2200" dirty="0">
                <a:latin typeface="Cambria" panose="02040503050406030204" pitchFamily="18" charset="0"/>
                <a:ea typeface="Cambria" panose="02040503050406030204" pitchFamily="18" charset="0"/>
              </a:rPr>
              <a:t>a</a:t>
            </a:r>
            <a:r>
              <a:rPr lang="en-US" sz="2200" dirty="0" err="1">
                <a:latin typeface="Cambria" panose="02040503050406030204" pitchFamily="18" charset="0"/>
                <a:ea typeface="Cambria" panose="02040503050406030204" pitchFamily="18" charset="0"/>
              </a:rPr>
              <a:t>cestea</a:t>
            </a:r>
            <a:r>
              <a:rPr lang="en-US" sz="2200" dirty="0">
                <a:latin typeface="Cambria" panose="02040503050406030204" pitchFamily="18" charset="0"/>
                <a:ea typeface="Cambria" panose="02040503050406030204" pitchFamily="18" charset="0"/>
              </a:rPr>
              <a:t> sunt de </a:t>
            </a:r>
            <a:r>
              <a:rPr lang="en-US" sz="2200" dirty="0" err="1">
                <a:latin typeface="Cambria" panose="02040503050406030204" pitchFamily="18" charset="0"/>
                <a:ea typeface="Cambria" panose="02040503050406030204" pitchFamily="18" charset="0"/>
              </a:rPr>
              <a:t>obicei</a:t>
            </a:r>
            <a:r>
              <a:rPr lang="en-US" sz="2200" dirty="0">
                <a:latin typeface="Cambria" panose="02040503050406030204" pitchFamily="18" charset="0"/>
                <a:ea typeface="Cambria" panose="02040503050406030204" pitchFamily="18" charset="0"/>
              </a:rPr>
              <a:t> create </a:t>
            </a:r>
            <a:r>
              <a:rPr lang="en-US" sz="2200" dirty="0" err="1">
                <a:latin typeface="Cambria" panose="02040503050406030204" pitchFamily="18" charset="0"/>
                <a:ea typeface="Cambria" panose="02040503050406030204" pitchFamily="18" charset="0"/>
              </a:rPr>
              <a:t>atunci</a:t>
            </a:r>
            <a:r>
              <a:rPr lang="en-US" sz="2200" dirty="0">
                <a:latin typeface="Cambria" panose="02040503050406030204" pitchFamily="18" charset="0"/>
                <a:ea typeface="Cambria" panose="02040503050406030204" pitchFamily="18" charset="0"/>
              </a:rPr>
              <a:t> </a:t>
            </a:r>
            <a:r>
              <a:rPr lang="en-US" sz="2200" dirty="0" err="1">
                <a:latin typeface="Cambria" panose="02040503050406030204" pitchFamily="18" charset="0"/>
                <a:ea typeface="Cambria" panose="02040503050406030204" pitchFamily="18" charset="0"/>
              </a:rPr>
              <a:t>când</a:t>
            </a:r>
            <a:r>
              <a:rPr lang="en-US" sz="2200" dirty="0">
                <a:latin typeface="Cambria" panose="02040503050406030204" pitchFamily="18" charset="0"/>
                <a:ea typeface="Cambria" panose="02040503050406030204" pitchFamily="18" charset="0"/>
              </a:rPr>
              <a:t> </a:t>
            </a:r>
            <a:r>
              <a:rPr lang="en-US" sz="2200" dirty="0" err="1">
                <a:latin typeface="Cambria" panose="02040503050406030204" pitchFamily="18" charset="0"/>
                <a:ea typeface="Cambria" panose="02040503050406030204" pitchFamily="18" charset="0"/>
              </a:rPr>
              <a:t>serviciile</a:t>
            </a:r>
            <a:r>
              <a:rPr lang="en-US" sz="2200" dirty="0">
                <a:latin typeface="Cambria" panose="02040503050406030204" pitchFamily="18" charset="0"/>
                <a:ea typeface="Cambria" panose="02040503050406030204" pitchFamily="18" charset="0"/>
              </a:rPr>
              <a:t> sunt </a:t>
            </a:r>
            <a:r>
              <a:rPr lang="en-US" sz="2200" dirty="0" err="1">
                <a:latin typeface="Cambria" panose="02040503050406030204" pitchFamily="18" charset="0"/>
                <a:ea typeface="Cambria" panose="02040503050406030204" pitchFamily="18" charset="0"/>
              </a:rPr>
              <a:t>instalate</a:t>
            </a:r>
            <a:r>
              <a:rPr lang="en-US" sz="2200" dirty="0">
                <a:latin typeface="Cambria" panose="02040503050406030204" pitchFamily="18" charset="0"/>
                <a:ea typeface="Cambria" panose="02040503050406030204" pitchFamily="18" charset="0"/>
              </a:rPr>
              <a:t> </a:t>
            </a:r>
            <a:r>
              <a:rPr lang="en-US" sz="2200" dirty="0" err="1">
                <a:latin typeface="Cambria" panose="02040503050406030204" pitchFamily="18" charset="0"/>
                <a:ea typeface="Cambria" panose="02040503050406030204" pitchFamily="18" charset="0"/>
              </a:rPr>
              <a:t>și</a:t>
            </a:r>
            <a:r>
              <a:rPr lang="en-US" sz="2200" dirty="0">
                <a:latin typeface="Cambria" panose="02040503050406030204" pitchFamily="18" charset="0"/>
                <a:ea typeface="Cambria" panose="02040503050406030204" pitchFamily="18" charset="0"/>
              </a:rPr>
              <a:t> configurate. Similar </a:t>
            </a:r>
            <a:r>
              <a:rPr lang="en-US" sz="2200" dirty="0" err="1">
                <a:latin typeface="Cambria" panose="02040503050406030204" pitchFamily="18" charset="0"/>
                <a:ea typeface="Cambria" panose="02040503050406030204" pitchFamily="18" charset="0"/>
              </a:rPr>
              <a:t>conturilor</a:t>
            </a:r>
            <a:r>
              <a:rPr lang="en-US" sz="2200" dirty="0">
                <a:latin typeface="Cambria" panose="02040503050406030204" pitchFamily="18" charset="0"/>
                <a:ea typeface="Cambria" panose="02040503050406030204" pitchFamily="18" charset="0"/>
              </a:rPr>
              <a:t> de </a:t>
            </a:r>
            <a:r>
              <a:rPr lang="en-US" sz="2200" dirty="0" err="1">
                <a:latin typeface="Cambria" panose="02040503050406030204" pitchFamily="18" charset="0"/>
                <a:ea typeface="Cambria" panose="02040503050406030204" pitchFamily="18" charset="0"/>
              </a:rPr>
              <a:t>sistem</a:t>
            </a:r>
            <a:r>
              <a:rPr lang="en-US" sz="2200" dirty="0">
                <a:latin typeface="Cambria" panose="02040503050406030204" pitchFamily="18" charset="0"/>
                <a:ea typeface="Cambria" panose="02040503050406030204" pitchFamily="18" charset="0"/>
              </a:rPr>
              <a:t>, </a:t>
            </a:r>
            <a:r>
              <a:rPr lang="en-US" sz="2200" dirty="0" err="1">
                <a:latin typeface="Cambria" panose="02040503050406030204" pitchFamily="18" charset="0"/>
                <a:ea typeface="Cambria" panose="02040503050406030204" pitchFamily="18" charset="0"/>
              </a:rPr>
              <a:t>acestea</a:t>
            </a:r>
            <a:r>
              <a:rPr lang="en-US" sz="2200" dirty="0">
                <a:latin typeface="Cambria" panose="02040503050406030204" pitchFamily="18" charset="0"/>
                <a:ea typeface="Cambria" panose="02040503050406030204" pitchFamily="18" charset="0"/>
              </a:rPr>
              <a:t> sunt </a:t>
            </a:r>
            <a:r>
              <a:rPr lang="en-US" sz="2200" dirty="0" err="1">
                <a:latin typeface="Cambria" panose="02040503050406030204" pitchFamily="18" charset="0"/>
                <a:ea typeface="Cambria" panose="02040503050406030204" pitchFamily="18" charset="0"/>
              </a:rPr>
              <a:t>pentru</a:t>
            </a:r>
            <a:r>
              <a:rPr lang="en-US" sz="2200" dirty="0">
                <a:latin typeface="Cambria" panose="02040503050406030204" pitchFamily="18" charset="0"/>
                <a:ea typeface="Cambria" panose="02040503050406030204" pitchFamily="18" charset="0"/>
              </a:rPr>
              <a:t> </a:t>
            </a:r>
            <a:r>
              <a:rPr lang="en-US" sz="2200" dirty="0" err="1">
                <a:latin typeface="Cambria" panose="02040503050406030204" pitchFamily="18" charset="0"/>
                <a:ea typeface="Cambria" panose="02040503050406030204" pitchFamily="18" charset="0"/>
              </a:rPr>
              <a:t>facilități</a:t>
            </a:r>
            <a:r>
              <a:rPr lang="en-US" sz="2200" dirty="0">
                <a:latin typeface="Cambria" panose="02040503050406030204" pitchFamily="18" charset="0"/>
                <a:ea typeface="Cambria" panose="02040503050406030204" pitchFamily="18" charset="0"/>
              </a:rPr>
              <a:t>, </a:t>
            </a:r>
            <a:r>
              <a:rPr lang="en-US" sz="2200" dirty="0" err="1">
                <a:latin typeface="Cambria" panose="02040503050406030204" pitchFamily="18" charset="0"/>
                <a:ea typeface="Cambria" panose="02040503050406030204" pitchFamily="18" charset="0"/>
              </a:rPr>
              <a:t>programe</a:t>
            </a:r>
            <a:r>
              <a:rPr lang="en-US" sz="2200" dirty="0">
                <a:latin typeface="Cambria" panose="02040503050406030204" pitchFamily="18" charset="0"/>
                <a:ea typeface="Cambria" panose="02040503050406030204" pitchFamily="18" charset="0"/>
              </a:rPr>
              <a:t> </a:t>
            </a:r>
            <a:r>
              <a:rPr lang="en-US" sz="2200" dirty="0" err="1">
                <a:latin typeface="Cambria" panose="02040503050406030204" pitchFamily="18" charset="0"/>
                <a:ea typeface="Cambria" panose="02040503050406030204" pitchFamily="18" charset="0"/>
              </a:rPr>
              <a:t>și</a:t>
            </a:r>
            <a:r>
              <a:rPr lang="en-US" sz="2200" dirty="0">
                <a:latin typeface="Cambria" panose="02040503050406030204" pitchFamily="18" charset="0"/>
                <a:ea typeface="Cambria" panose="02040503050406030204" pitchFamily="18" charset="0"/>
              </a:rPr>
              <a:t> </a:t>
            </a:r>
            <a:r>
              <a:rPr lang="en-US" sz="2200" dirty="0" err="1">
                <a:latin typeface="Cambria" panose="02040503050406030204" pitchFamily="18" charset="0"/>
                <a:ea typeface="Cambria" panose="02040503050406030204" pitchFamily="18" charset="0"/>
              </a:rPr>
              <a:t>servicii</a:t>
            </a:r>
            <a:r>
              <a:rPr lang="en-US" sz="2200" dirty="0">
                <a:latin typeface="Cambria" panose="02040503050406030204" pitchFamily="18" charset="0"/>
                <a:ea typeface="Cambria" panose="02040503050406030204" pitchFamily="18" charset="0"/>
              </a:rPr>
              <a:t> care nu </a:t>
            </a:r>
            <a:r>
              <a:rPr lang="en-US" sz="2200" dirty="0" err="1">
                <a:latin typeface="Cambria" panose="02040503050406030204" pitchFamily="18" charset="0"/>
                <a:ea typeface="Cambria" panose="02040503050406030204" pitchFamily="18" charset="0"/>
              </a:rPr>
              <a:t>vor</a:t>
            </a:r>
            <a:r>
              <a:rPr lang="en-US" sz="2200" dirty="0">
                <a:latin typeface="Cambria" panose="02040503050406030204" pitchFamily="18" charset="0"/>
                <a:ea typeface="Cambria" panose="02040503050406030204" pitchFamily="18" charset="0"/>
              </a:rPr>
              <a:t> </a:t>
            </a:r>
            <a:r>
              <a:rPr lang="en-US" sz="2200" dirty="0" err="1">
                <a:latin typeface="Cambria" panose="02040503050406030204" pitchFamily="18" charset="0"/>
                <a:ea typeface="Cambria" panose="02040503050406030204" pitchFamily="18" charset="0"/>
              </a:rPr>
              <a:t>rula</a:t>
            </a:r>
            <a:r>
              <a:rPr lang="en-US" sz="2200" dirty="0">
                <a:latin typeface="Cambria" panose="02040503050406030204" pitchFamily="18" charset="0"/>
                <a:ea typeface="Cambria" panose="02040503050406030204" pitchFamily="18" charset="0"/>
              </a:rPr>
              <a:t> ca </a:t>
            </a:r>
            <a:r>
              <a:rPr lang="en-US" sz="2200" dirty="0" err="1">
                <a:latin typeface="Cambria" panose="02040503050406030204" pitchFamily="18" charset="0"/>
                <a:ea typeface="Cambria" panose="02040503050406030204" pitchFamily="18" charset="0"/>
              </a:rPr>
              <a:t>superutilizator</a:t>
            </a:r>
            <a:r>
              <a:rPr lang="en-US" sz="2200" dirty="0">
                <a:latin typeface="Cambria" panose="02040503050406030204" pitchFamily="18" charset="0"/>
                <a:ea typeface="Cambria" panose="02040503050406030204" pitchFamily="18" charset="0"/>
              </a:rPr>
              <a:t>.)</a:t>
            </a:r>
          </a:p>
          <a:p>
            <a:pPr marL="457200" indent="-457200" algn="just">
              <a:buAutoNum type="arabicPeriod"/>
            </a:pPr>
            <a:endParaRPr lang="en-US" sz="2200" dirty="0">
              <a:latin typeface="Cambria" panose="02040503050406030204" pitchFamily="18" charset="0"/>
              <a:ea typeface="Cambria" panose="02040503050406030204" pitchFamily="18" charset="0"/>
            </a:endParaRPr>
          </a:p>
          <a:p>
            <a:pPr algn="just"/>
            <a:endParaRPr lang="ro-RO" sz="2200" dirty="0">
              <a:latin typeface="Cambria" panose="02040503050406030204" pitchFamily="18" charset="0"/>
              <a:ea typeface="Cambria" panose="020405030504060302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Times New Roman" pitchFamily="18" charset="0"/>
              </a:defRPr>
            </a:lvl1pPr>
            <a:lvl2pPr marL="742950" indent="-285750" eaLnBrk="0" hangingPunct="0">
              <a:defRPr>
                <a:solidFill>
                  <a:schemeClr val="tx1"/>
                </a:solidFill>
                <a:latin typeface="Arial" charset="0"/>
                <a:cs typeface="Times New Roman" pitchFamily="18" charset="0"/>
              </a:defRPr>
            </a:lvl2pPr>
            <a:lvl3pPr marL="1143000" indent="-228600" eaLnBrk="0" hangingPunct="0">
              <a:defRPr>
                <a:solidFill>
                  <a:schemeClr val="tx1"/>
                </a:solidFill>
                <a:latin typeface="Arial" charset="0"/>
                <a:cs typeface="Times New Roman" pitchFamily="18" charset="0"/>
              </a:defRPr>
            </a:lvl3pPr>
            <a:lvl4pPr marL="1600200" indent="-228600" eaLnBrk="0" hangingPunct="0">
              <a:defRPr>
                <a:solidFill>
                  <a:schemeClr val="tx1"/>
                </a:solidFill>
                <a:latin typeface="Arial" charset="0"/>
                <a:cs typeface="Times New Roman" pitchFamily="18" charset="0"/>
              </a:defRPr>
            </a:lvl4pPr>
            <a:lvl5pPr marL="2057400" indent="-228600" eaLnBrk="0" hangingPunct="0">
              <a:defRPr>
                <a:solidFill>
                  <a:schemeClr val="tx1"/>
                </a:solidFill>
                <a:latin typeface="Arial" charset="0"/>
                <a:cs typeface="Times New Roman" pitchFamily="18" charset="0"/>
              </a:defRPr>
            </a:lvl5pPr>
            <a:lvl6pPr marL="2514600" indent="-228600" algn="ctr" eaLnBrk="0" fontAlgn="base" hangingPunct="0">
              <a:spcBef>
                <a:spcPct val="0"/>
              </a:spcBef>
              <a:spcAft>
                <a:spcPct val="0"/>
              </a:spcAft>
              <a:defRPr>
                <a:solidFill>
                  <a:schemeClr val="tx1"/>
                </a:solidFill>
                <a:latin typeface="Arial" charset="0"/>
                <a:cs typeface="Times New Roman" pitchFamily="18" charset="0"/>
              </a:defRPr>
            </a:lvl6pPr>
            <a:lvl7pPr marL="2971800" indent="-228600" algn="ctr" eaLnBrk="0" fontAlgn="base" hangingPunct="0">
              <a:spcBef>
                <a:spcPct val="0"/>
              </a:spcBef>
              <a:spcAft>
                <a:spcPct val="0"/>
              </a:spcAft>
              <a:defRPr>
                <a:solidFill>
                  <a:schemeClr val="tx1"/>
                </a:solidFill>
                <a:latin typeface="Arial" charset="0"/>
                <a:cs typeface="Times New Roman" pitchFamily="18" charset="0"/>
              </a:defRPr>
            </a:lvl7pPr>
            <a:lvl8pPr marL="3429000" indent="-228600" algn="ctr" eaLnBrk="0" fontAlgn="base" hangingPunct="0">
              <a:spcBef>
                <a:spcPct val="0"/>
              </a:spcBef>
              <a:spcAft>
                <a:spcPct val="0"/>
              </a:spcAft>
              <a:defRPr>
                <a:solidFill>
                  <a:schemeClr val="tx1"/>
                </a:solidFill>
                <a:latin typeface="Arial" charset="0"/>
                <a:cs typeface="Times New Roman" pitchFamily="18" charset="0"/>
              </a:defRPr>
            </a:lvl8pPr>
            <a:lvl9pPr marL="3886200" indent="-228600" algn="ctr" eaLnBrk="0" fontAlgn="base" hangingPunct="0">
              <a:spcBef>
                <a:spcPct val="0"/>
              </a:spcBef>
              <a:spcAft>
                <a:spcPct val="0"/>
              </a:spcAft>
              <a:defRPr>
                <a:solidFill>
                  <a:schemeClr val="tx1"/>
                </a:solidFill>
                <a:latin typeface="Arial" charset="0"/>
                <a:cs typeface="Times New Roman" pitchFamily="18" charset="0"/>
              </a:defRPr>
            </a:lvl9pPr>
          </a:lstStyle>
          <a:p>
            <a:pPr eaLnBrk="1" hangingPunct="1"/>
            <a:fld id="{809E099F-D9B8-4DFC-A652-360CABB65D3A}" type="slidenum">
              <a:rPr lang="en-US" altLang="en-US">
                <a:latin typeface="Cambria" panose="02040503050406030204" pitchFamily="18" charset="0"/>
              </a:rPr>
              <a:pPr eaLnBrk="1" hangingPunct="1"/>
              <a:t>3</a:t>
            </a:fld>
            <a:endParaRPr lang="en-US" altLang="en-US">
              <a:latin typeface="Cambria" panose="02040503050406030204" pitchFamily="18" charset="0"/>
            </a:endParaRPr>
          </a:p>
        </p:txBody>
      </p:sp>
      <p:sp>
        <p:nvSpPr>
          <p:cNvPr id="3075" name="Rectangle 2"/>
          <p:cNvSpPr>
            <a:spLocks noGrp="1" noChangeArrowheads="1"/>
          </p:cNvSpPr>
          <p:nvPr>
            <p:ph type="title"/>
          </p:nvPr>
        </p:nvSpPr>
        <p:spPr>
          <a:xfrm>
            <a:off x="457200" y="0"/>
            <a:ext cx="8229600" cy="1143000"/>
          </a:xfrm>
        </p:spPr>
        <p:txBody>
          <a:bodyPr/>
          <a:lstStyle/>
          <a:p>
            <a:pPr eaLnBrk="1" hangingPunct="1"/>
            <a:r>
              <a:rPr lang="ro-RO" altLang="en-US" sz="3300" dirty="0">
                <a:solidFill>
                  <a:srgbClr val="CC3300"/>
                </a:solidFill>
                <a:latin typeface="Cambria" panose="02040503050406030204" pitchFamily="18" charset="0"/>
                <a:cs typeface="Times New Roman" pitchFamily="18" charset="0"/>
              </a:rPr>
              <a:t>Securitatea de bază în sisteme </a:t>
            </a:r>
            <a:r>
              <a:rPr lang="en-US" altLang="en-US" sz="3300" dirty="0">
                <a:solidFill>
                  <a:srgbClr val="CC3300"/>
                </a:solidFill>
                <a:latin typeface="Cambria" panose="02040503050406030204" pitchFamily="18" charset="0"/>
                <a:cs typeface="Times New Roman" pitchFamily="18" charset="0"/>
              </a:rPr>
              <a:t>Linux</a:t>
            </a:r>
          </a:p>
        </p:txBody>
      </p:sp>
      <p:sp>
        <p:nvSpPr>
          <p:cNvPr id="3" name="Rectangle 2">
            <a:extLst>
              <a:ext uri="{FF2B5EF4-FFF2-40B4-BE49-F238E27FC236}">
                <a16:creationId xmlns:a16="http://schemas.microsoft.com/office/drawing/2014/main" id="{A7D80556-62F3-405D-8442-34FD63CE0319}"/>
              </a:ext>
            </a:extLst>
          </p:cNvPr>
          <p:cNvSpPr/>
          <p:nvPr/>
        </p:nvSpPr>
        <p:spPr>
          <a:xfrm>
            <a:off x="228600" y="1585798"/>
            <a:ext cx="8915400" cy="5509200"/>
          </a:xfrm>
          <a:prstGeom prst="rect">
            <a:avLst/>
          </a:prstGeom>
        </p:spPr>
        <p:txBody>
          <a:bodyPr wrap="square">
            <a:spAutoFit/>
          </a:bodyPr>
          <a:lstStyle/>
          <a:p>
            <a:pPr algn="just"/>
            <a:r>
              <a:rPr lang="en-US" sz="2200" b="1" i="1" dirty="0">
                <a:latin typeface="Cambria" panose="02040503050406030204" pitchFamily="18" charset="0"/>
                <a:ea typeface="Cambria" panose="02040503050406030204" pitchFamily="18" charset="0"/>
              </a:rPr>
              <a:t>Login </a:t>
            </a:r>
            <a:r>
              <a:rPr lang="ro-RO" sz="2200" b="1" i="1" dirty="0">
                <a:latin typeface="Cambria" panose="02040503050406030204" pitchFamily="18" charset="0"/>
                <a:ea typeface="Cambria" panose="02040503050406030204" pitchFamily="18" charset="0"/>
              </a:rPr>
              <a:t>s</a:t>
            </a:r>
            <a:r>
              <a:rPr lang="en-US" sz="2200" b="1" i="1" dirty="0">
                <a:latin typeface="Cambria" panose="02040503050406030204" pitchFamily="18" charset="0"/>
                <a:ea typeface="Cambria" panose="02040503050406030204" pitchFamily="18" charset="0"/>
              </a:rPr>
              <a:t>hells </a:t>
            </a:r>
            <a:r>
              <a:rPr lang="ro-RO" sz="2200" dirty="0">
                <a:latin typeface="Cambria" panose="02040503050406030204" pitchFamily="18" charset="0"/>
                <a:ea typeface="Cambria" panose="02040503050406030204" pitchFamily="18" charset="0"/>
              </a:rPr>
              <a:t>și</a:t>
            </a:r>
            <a:r>
              <a:rPr lang="en-US" sz="2200" b="1" dirty="0">
                <a:latin typeface="Cambria" panose="02040503050406030204" pitchFamily="18" charset="0"/>
                <a:ea typeface="Cambria" panose="02040503050406030204" pitchFamily="18" charset="0"/>
              </a:rPr>
              <a:t> </a:t>
            </a:r>
            <a:r>
              <a:rPr lang="en-US" sz="2200" b="1" i="1" dirty="0">
                <a:latin typeface="Cambria" panose="02040503050406030204" pitchFamily="18" charset="0"/>
                <a:ea typeface="Cambria" panose="02040503050406030204" pitchFamily="18" charset="0"/>
              </a:rPr>
              <a:t>Home </a:t>
            </a:r>
            <a:r>
              <a:rPr lang="ro-RO" sz="2200" b="1" i="1" dirty="0">
                <a:latin typeface="Cambria" panose="02040503050406030204" pitchFamily="18" charset="0"/>
                <a:ea typeface="Cambria" panose="02040503050406030204" pitchFamily="18" charset="0"/>
              </a:rPr>
              <a:t>d</a:t>
            </a:r>
            <a:r>
              <a:rPr lang="en-US" sz="2200" b="1" i="1" dirty="0" err="1">
                <a:latin typeface="Cambria" panose="02040503050406030204" pitchFamily="18" charset="0"/>
                <a:ea typeface="Cambria" panose="02040503050406030204" pitchFamily="18" charset="0"/>
              </a:rPr>
              <a:t>irectories</a:t>
            </a:r>
            <a:r>
              <a:rPr lang="en-US" sz="2200" i="1" dirty="0">
                <a:latin typeface="Cambria" panose="02040503050406030204" pitchFamily="18" charset="0"/>
                <a:ea typeface="Cambria" panose="02040503050406030204" pitchFamily="18" charset="0"/>
              </a:rPr>
              <a:t> </a:t>
            </a:r>
            <a:r>
              <a:rPr lang="en-US" sz="2200" dirty="0">
                <a:latin typeface="Cambria" panose="02040503050406030204" pitchFamily="18" charset="0"/>
                <a:ea typeface="Cambria" panose="02040503050406030204" pitchFamily="18" charset="0"/>
              </a:rPr>
              <a:t>- </a:t>
            </a:r>
            <a:r>
              <a:rPr lang="ro-RO" sz="2200" dirty="0">
                <a:latin typeface="Cambria" panose="02040503050406030204" pitchFamily="18" charset="0"/>
                <a:ea typeface="Cambria" panose="02040503050406030204" pitchFamily="18" charset="0"/>
              </a:rPr>
              <a:t>Unele conturi au o interfață de conectare, în timp ce altele nu o au din motive de securitate, deoarece nu necesită acces interactiv (/</a:t>
            </a:r>
            <a:r>
              <a:rPr lang="ro-RO" sz="2200" dirty="0" err="1">
                <a:latin typeface="Cambria" panose="02040503050406030204" pitchFamily="18" charset="0"/>
                <a:ea typeface="Cambria" panose="02040503050406030204" pitchFamily="18" charset="0"/>
              </a:rPr>
              <a:t>usr</a:t>
            </a:r>
            <a:r>
              <a:rPr lang="ro-RO" sz="2200" dirty="0">
                <a:latin typeface="Cambria" panose="02040503050406030204" pitchFamily="18" charset="0"/>
                <a:ea typeface="Cambria" panose="02040503050406030204" pitchFamily="18" charset="0"/>
              </a:rPr>
              <a:t>/</a:t>
            </a:r>
            <a:r>
              <a:rPr lang="ro-RO" sz="2200" dirty="0" err="1">
                <a:latin typeface="Cambria" panose="02040503050406030204" pitchFamily="18" charset="0"/>
                <a:ea typeface="Cambria" panose="02040503050406030204" pitchFamily="18" charset="0"/>
              </a:rPr>
              <a:t>sbin</a:t>
            </a:r>
            <a:r>
              <a:rPr lang="ro-RO" sz="2200" dirty="0">
                <a:latin typeface="Cambria" panose="02040503050406030204" pitchFamily="18" charset="0"/>
                <a:ea typeface="Cambria" panose="02040503050406030204" pitchFamily="18" charset="0"/>
              </a:rPr>
              <a:t>/</a:t>
            </a:r>
            <a:r>
              <a:rPr lang="ro-RO" sz="2200" dirty="0" err="1">
                <a:latin typeface="Cambria" panose="02040503050406030204" pitchFamily="18" charset="0"/>
                <a:ea typeface="Cambria" panose="02040503050406030204" pitchFamily="18" charset="0"/>
              </a:rPr>
              <a:t>nologin</a:t>
            </a:r>
            <a:r>
              <a:rPr lang="ro-RO" sz="2200" dirty="0">
                <a:latin typeface="Cambria" panose="02040503050406030204" pitchFamily="18" charset="0"/>
                <a:ea typeface="Cambria" panose="02040503050406030204" pitchFamily="18" charset="0"/>
              </a:rPr>
              <a:t>). Interfața de conectare implicită pe majoritatea distribuțiilor Linux este </a:t>
            </a:r>
            <a:r>
              <a:rPr lang="ro-RO" sz="2200" dirty="0" err="1">
                <a:latin typeface="Cambria" panose="02040503050406030204" pitchFamily="18" charset="0"/>
                <a:ea typeface="Cambria" panose="02040503050406030204" pitchFamily="18" charset="0"/>
              </a:rPr>
              <a:t>Bourne</a:t>
            </a:r>
            <a:r>
              <a:rPr lang="ro-RO" sz="2200" dirty="0">
                <a:latin typeface="Cambria" panose="02040503050406030204" pitchFamily="18" charset="0"/>
                <a:ea typeface="Cambria" panose="02040503050406030204" pitchFamily="18" charset="0"/>
              </a:rPr>
              <a:t> </a:t>
            </a:r>
            <a:r>
              <a:rPr lang="ro-RO" sz="2200" dirty="0" err="1">
                <a:latin typeface="Cambria" panose="02040503050406030204" pitchFamily="18" charset="0"/>
                <a:ea typeface="Cambria" panose="02040503050406030204" pitchFamily="18" charset="0"/>
              </a:rPr>
              <a:t>Again</a:t>
            </a:r>
            <a:r>
              <a:rPr lang="ro-RO" sz="2200" dirty="0">
                <a:latin typeface="Cambria" panose="02040503050406030204" pitchFamily="18" charset="0"/>
                <a:ea typeface="Cambria" panose="02040503050406030204" pitchFamily="18" charset="0"/>
              </a:rPr>
              <a:t> Shell sau </a:t>
            </a:r>
            <a:r>
              <a:rPr lang="ro-RO" sz="2200" dirty="0" err="1">
                <a:latin typeface="Cambria" panose="02040503050406030204" pitchFamily="18" charset="0"/>
                <a:ea typeface="Cambria" panose="02040503050406030204" pitchFamily="18" charset="0"/>
              </a:rPr>
              <a:t>bash</a:t>
            </a:r>
            <a:r>
              <a:rPr lang="ro-RO" sz="2200" dirty="0">
                <a:latin typeface="Cambria" panose="02040503050406030204" pitchFamily="18" charset="0"/>
                <a:ea typeface="Cambria" panose="02040503050406030204" pitchFamily="18" charset="0"/>
              </a:rPr>
              <a:t> (/</a:t>
            </a:r>
            <a:r>
              <a:rPr lang="ro-RO" sz="2200" dirty="0" err="1">
                <a:latin typeface="Cambria" panose="02040503050406030204" pitchFamily="18" charset="0"/>
                <a:ea typeface="Cambria" panose="02040503050406030204" pitchFamily="18" charset="0"/>
              </a:rPr>
              <a:t>bin</a:t>
            </a:r>
            <a:r>
              <a:rPr lang="ro-RO" sz="2200" dirty="0">
                <a:latin typeface="Cambria" panose="02040503050406030204" pitchFamily="18" charset="0"/>
                <a:ea typeface="Cambria" panose="02040503050406030204" pitchFamily="18" charset="0"/>
              </a:rPr>
              <a:t>/</a:t>
            </a:r>
            <a:r>
              <a:rPr lang="ro-RO" sz="2200" dirty="0" err="1">
                <a:latin typeface="Cambria" panose="02040503050406030204" pitchFamily="18" charset="0"/>
                <a:ea typeface="Cambria" panose="02040503050406030204" pitchFamily="18" charset="0"/>
              </a:rPr>
              <a:t>bash</a:t>
            </a:r>
            <a:r>
              <a:rPr lang="ro-RO" sz="2200" dirty="0">
                <a:latin typeface="Cambria" panose="02040503050406030204" pitchFamily="18" charset="0"/>
                <a:ea typeface="Cambria" panose="02040503050406030204" pitchFamily="18" charset="0"/>
              </a:rPr>
              <a:t>)</a:t>
            </a:r>
            <a:r>
              <a:rPr lang="en-US" sz="2200" dirty="0">
                <a:latin typeface="Cambria" panose="02040503050406030204" pitchFamily="18" charset="0"/>
                <a:ea typeface="Cambria" panose="02040503050406030204" pitchFamily="18" charset="0"/>
              </a:rPr>
              <a:t>.</a:t>
            </a:r>
            <a:endParaRPr lang="ro-RO" sz="2200" dirty="0">
              <a:latin typeface="Cambria" panose="02040503050406030204" pitchFamily="18" charset="0"/>
              <a:ea typeface="Cambria" panose="02040503050406030204" pitchFamily="18" charset="0"/>
            </a:endParaRPr>
          </a:p>
          <a:p>
            <a:pPr algn="just"/>
            <a:endParaRPr lang="ro-RO" sz="2200" dirty="0">
              <a:latin typeface="Cambria" panose="02040503050406030204" pitchFamily="18" charset="0"/>
              <a:ea typeface="Cambria" panose="02040503050406030204" pitchFamily="18" charset="0"/>
            </a:endParaRPr>
          </a:p>
          <a:p>
            <a:pPr algn="just"/>
            <a:r>
              <a:rPr lang="ro-RO" sz="2200" dirty="0">
                <a:latin typeface="Cambria" panose="02040503050406030204" pitchFamily="18" charset="0"/>
                <a:ea typeface="Cambria" panose="02040503050406030204" pitchFamily="18" charset="0"/>
              </a:rPr>
              <a:t>Comenzi utile</a:t>
            </a:r>
            <a:r>
              <a:rPr lang="en-US" sz="2200" dirty="0">
                <a:latin typeface="Cambria" panose="02040503050406030204" pitchFamily="18" charset="0"/>
                <a:ea typeface="Cambria" panose="02040503050406030204" pitchFamily="18" charset="0"/>
              </a:rPr>
              <a:t>:</a:t>
            </a:r>
          </a:p>
          <a:p>
            <a:pPr marL="342900" indent="-342900" algn="just">
              <a:buFont typeface="Arial" panose="020B0604020202020204" pitchFamily="34" charset="0"/>
              <a:buChar char="•"/>
            </a:pPr>
            <a:r>
              <a:rPr lang="en-US" sz="2200" b="1" dirty="0" err="1">
                <a:latin typeface="Cambria" panose="02040503050406030204" pitchFamily="18" charset="0"/>
                <a:ea typeface="Cambria" panose="02040503050406030204" pitchFamily="18" charset="0"/>
              </a:rPr>
              <a:t>chsh</a:t>
            </a:r>
            <a:r>
              <a:rPr lang="en-US" sz="2200" b="1" dirty="0">
                <a:latin typeface="Cambria" panose="02040503050406030204" pitchFamily="18" charset="0"/>
                <a:ea typeface="Cambria" panose="02040503050406030204" pitchFamily="18" charset="0"/>
              </a:rPr>
              <a:t> - </a:t>
            </a:r>
            <a:r>
              <a:rPr lang="ro-RO" sz="2200" dirty="0">
                <a:latin typeface="Cambria" panose="02040503050406030204" pitchFamily="18" charset="0"/>
                <a:ea typeface="Cambria" panose="02040503050406030204" pitchFamily="18" charset="0"/>
              </a:rPr>
              <a:t>u</a:t>
            </a:r>
            <a:r>
              <a:rPr lang="en-US" sz="2200" dirty="0">
                <a:latin typeface="Cambria" panose="02040503050406030204" pitchFamily="18" charset="0"/>
                <a:ea typeface="Cambria" panose="02040503050406030204" pitchFamily="18" charset="0"/>
              </a:rPr>
              <a:t>n </a:t>
            </a:r>
            <a:r>
              <a:rPr lang="ro-RO" sz="2200" dirty="0">
                <a:latin typeface="Cambria" panose="02040503050406030204" pitchFamily="18" charset="0"/>
                <a:ea typeface="Cambria" panose="02040503050406030204" pitchFamily="18" charset="0"/>
              </a:rPr>
              <a:t>utilizator își poate schimba </a:t>
            </a:r>
            <a:r>
              <a:rPr lang="ro-RO" sz="2200" dirty="0" err="1">
                <a:latin typeface="Cambria" panose="02040503050406030204" pitchFamily="18" charset="0"/>
                <a:ea typeface="Cambria" panose="02040503050406030204" pitchFamily="18" charset="0"/>
              </a:rPr>
              <a:t>shell-ul</a:t>
            </a:r>
            <a:r>
              <a:rPr lang="ro-RO" sz="2200" dirty="0">
                <a:latin typeface="Cambria" panose="02040503050406030204" pitchFamily="18" charset="0"/>
                <a:ea typeface="Cambria" panose="02040503050406030204" pitchFamily="18" charset="0"/>
              </a:rPr>
              <a:t> de autentificare folosind această comandă</a:t>
            </a:r>
            <a:r>
              <a:rPr lang="en-US" sz="2200" dirty="0">
                <a:latin typeface="Cambria" panose="02040503050406030204" pitchFamily="18" charset="0"/>
                <a:ea typeface="Cambria" panose="02040503050406030204" pitchFamily="18" charset="0"/>
              </a:rPr>
              <a:t>.</a:t>
            </a:r>
          </a:p>
          <a:p>
            <a:pPr marL="342900" indent="-342900" algn="just">
              <a:buFont typeface="Arial" panose="020B0604020202020204" pitchFamily="34" charset="0"/>
              <a:buChar char="•"/>
            </a:pPr>
            <a:r>
              <a:rPr lang="en-US" sz="2200" b="1" dirty="0">
                <a:latin typeface="Cambria" panose="02040503050406030204" pitchFamily="18" charset="0"/>
                <a:ea typeface="Cambria" panose="02040503050406030204" pitchFamily="18" charset="0"/>
              </a:rPr>
              <a:t>id – </a:t>
            </a:r>
            <a:r>
              <a:rPr lang="en-US" sz="2200" dirty="0" err="1">
                <a:latin typeface="Cambria" panose="02040503050406030204" pitchFamily="18" charset="0"/>
                <a:ea typeface="Cambria" panose="02040503050406030204" pitchFamily="18" charset="0"/>
              </a:rPr>
              <a:t>utilizat</a:t>
            </a:r>
            <a:r>
              <a:rPr lang="en-US" sz="2200" dirty="0">
                <a:latin typeface="Cambria" panose="02040503050406030204" pitchFamily="18" charset="0"/>
                <a:ea typeface="Cambria" panose="02040503050406030204" pitchFamily="18" charset="0"/>
              </a:rPr>
              <a:t> </a:t>
            </a:r>
            <a:r>
              <a:rPr lang="en-US" sz="2200" dirty="0" err="1">
                <a:latin typeface="Cambria" panose="02040503050406030204" pitchFamily="18" charset="0"/>
                <a:ea typeface="Cambria" panose="02040503050406030204" pitchFamily="18" charset="0"/>
              </a:rPr>
              <a:t>pentru</a:t>
            </a:r>
            <a:r>
              <a:rPr lang="en-US" sz="2200" dirty="0">
                <a:latin typeface="Cambria" panose="02040503050406030204" pitchFamily="18" charset="0"/>
                <a:ea typeface="Cambria" panose="02040503050406030204" pitchFamily="18" charset="0"/>
              </a:rPr>
              <a:t> </a:t>
            </a:r>
            <a:r>
              <a:rPr lang="en-US" sz="2200" dirty="0" err="1">
                <a:latin typeface="Cambria" panose="02040503050406030204" pitchFamily="18" charset="0"/>
                <a:ea typeface="Cambria" panose="02040503050406030204" pitchFamily="18" charset="0"/>
              </a:rPr>
              <a:t>listarea</a:t>
            </a:r>
            <a:r>
              <a:rPr lang="en-US" sz="2200" dirty="0">
                <a:latin typeface="Cambria" panose="02040503050406030204" pitchFamily="18" charset="0"/>
                <a:ea typeface="Cambria" panose="02040503050406030204" pitchFamily="18" charset="0"/>
              </a:rPr>
              <a:t> </a:t>
            </a:r>
            <a:r>
              <a:rPr lang="en-US" sz="2200" dirty="0" err="1">
                <a:latin typeface="Cambria" panose="02040503050406030204" pitchFamily="18" charset="0"/>
                <a:ea typeface="Cambria" panose="02040503050406030204" pitchFamily="18" charset="0"/>
              </a:rPr>
              <a:t>informațiilor</a:t>
            </a:r>
            <a:r>
              <a:rPr lang="en-US" sz="2200" dirty="0">
                <a:latin typeface="Cambria" panose="02040503050406030204" pitchFamily="18" charset="0"/>
                <a:ea typeface="Cambria" panose="02040503050406030204" pitchFamily="18" charset="0"/>
              </a:rPr>
              <a:t> </a:t>
            </a:r>
            <a:r>
              <a:rPr lang="en-US" sz="2200" dirty="0" err="1">
                <a:latin typeface="Cambria" panose="02040503050406030204" pitchFamily="18" charset="0"/>
                <a:ea typeface="Cambria" panose="02040503050406030204" pitchFamily="18" charset="0"/>
              </a:rPr>
              <a:t>curente</a:t>
            </a:r>
            <a:r>
              <a:rPr lang="en-US" sz="2200" dirty="0">
                <a:latin typeface="Cambria" panose="02040503050406030204" pitchFamily="18" charset="0"/>
                <a:ea typeface="Cambria" panose="02040503050406030204" pitchFamily="18" charset="0"/>
              </a:rPr>
              <a:t> ale </a:t>
            </a:r>
            <a:r>
              <a:rPr lang="en-US" sz="2200" dirty="0" err="1">
                <a:latin typeface="Cambria" panose="02040503050406030204" pitchFamily="18" charset="0"/>
                <a:ea typeface="Cambria" panose="02040503050406030204" pitchFamily="18" charset="0"/>
              </a:rPr>
              <a:t>unui</a:t>
            </a:r>
            <a:r>
              <a:rPr lang="en-US" sz="2200" dirty="0">
                <a:latin typeface="Cambria" panose="02040503050406030204" pitchFamily="18" charset="0"/>
                <a:ea typeface="Cambria" panose="02040503050406030204" pitchFamily="18" charset="0"/>
              </a:rPr>
              <a:t> </a:t>
            </a:r>
            <a:r>
              <a:rPr lang="en-US" sz="2200" dirty="0" err="1">
                <a:latin typeface="Cambria" panose="02040503050406030204" pitchFamily="18" charset="0"/>
                <a:ea typeface="Cambria" panose="02040503050406030204" pitchFamily="18" charset="0"/>
              </a:rPr>
              <a:t>utilizator</a:t>
            </a:r>
            <a:r>
              <a:rPr lang="en-US" sz="2200" dirty="0">
                <a:latin typeface="Cambria" panose="02040503050406030204" pitchFamily="18" charset="0"/>
                <a:ea typeface="Cambria" panose="02040503050406030204" pitchFamily="18" charset="0"/>
              </a:rPr>
              <a:t> </a:t>
            </a:r>
            <a:r>
              <a:rPr lang="en-US" sz="2200" dirty="0" err="1">
                <a:latin typeface="Cambria" panose="02040503050406030204" pitchFamily="18" charset="0"/>
                <a:ea typeface="Cambria" panose="02040503050406030204" pitchFamily="18" charset="0"/>
              </a:rPr>
              <a:t>în</a:t>
            </a:r>
            <a:r>
              <a:rPr lang="en-US" sz="2200" dirty="0">
                <a:latin typeface="Cambria" panose="02040503050406030204" pitchFamily="18" charset="0"/>
                <a:ea typeface="Cambria" panose="02040503050406030204" pitchFamily="18" charset="0"/>
              </a:rPr>
              <a:t> </a:t>
            </a:r>
            <a:r>
              <a:rPr lang="en-US" sz="2200" dirty="0" err="1">
                <a:latin typeface="Cambria" panose="02040503050406030204" pitchFamily="18" charset="0"/>
                <a:ea typeface="Cambria" panose="02040503050406030204" pitchFamily="18" charset="0"/>
              </a:rPr>
              <a:t>linia</a:t>
            </a:r>
            <a:r>
              <a:rPr lang="en-US" sz="2200" dirty="0">
                <a:latin typeface="Cambria" panose="02040503050406030204" pitchFamily="18" charset="0"/>
                <a:ea typeface="Cambria" panose="02040503050406030204" pitchFamily="18" charset="0"/>
              </a:rPr>
              <a:t> de </a:t>
            </a:r>
            <a:r>
              <a:rPr lang="en-US" sz="2200" dirty="0" err="1">
                <a:latin typeface="Cambria" panose="02040503050406030204" pitchFamily="18" charset="0"/>
                <a:ea typeface="Cambria" panose="02040503050406030204" pitchFamily="18" charset="0"/>
              </a:rPr>
              <a:t>comandă</a:t>
            </a:r>
            <a:endParaRPr lang="en-US" sz="2200" dirty="0">
              <a:latin typeface="Cambria" panose="02040503050406030204" pitchFamily="18" charset="0"/>
              <a:ea typeface="Cambria" panose="02040503050406030204" pitchFamily="18" charset="0"/>
            </a:endParaRPr>
          </a:p>
          <a:p>
            <a:pPr marL="342900" indent="-342900" algn="just">
              <a:buFont typeface="Arial" panose="020B0604020202020204" pitchFamily="34" charset="0"/>
              <a:buChar char="•"/>
            </a:pPr>
            <a:r>
              <a:rPr lang="en-US" sz="2200" b="1" dirty="0">
                <a:latin typeface="Cambria" panose="02040503050406030204" pitchFamily="18" charset="0"/>
                <a:ea typeface="Cambria" panose="02040503050406030204" pitchFamily="18" charset="0"/>
              </a:rPr>
              <a:t>last - </a:t>
            </a:r>
            <a:r>
              <a:rPr lang="it-IT" sz="2200" dirty="0">
                <a:latin typeface="Cambria" panose="02040503050406030204" pitchFamily="18" charset="0"/>
                <a:ea typeface="Cambria" panose="02040503050406030204" pitchFamily="18" charset="0"/>
              </a:rPr>
              <a:t>listarea ultimei conectări a utilizatorilor la sistem</a:t>
            </a:r>
            <a:endParaRPr lang="ro-RO" sz="2200" dirty="0">
              <a:latin typeface="Cambria" panose="02040503050406030204" pitchFamily="18" charset="0"/>
              <a:ea typeface="Cambria" panose="02040503050406030204" pitchFamily="18" charset="0"/>
            </a:endParaRPr>
          </a:p>
          <a:p>
            <a:pPr marL="342900" indent="-342900" algn="just">
              <a:buFont typeface="Arial" panose="020B0604020202020204" pitchFamily="34" charset="0"/>
              <a:buChar char="•"/>
            </a:pPr>
            <a:endParaRPr lang="en-US" sz="2200" dirty="0">
              <a:latin typeface="Cambria" panose="02040503050406030204" pitchFamily="18" charset="0"/>
              <a:ea typeface="Cambria" panose="02040503050406030204" pitchFamily="18" charset="0"/>
            </a:endParaRPr>
          </a:p>
          <a:p>
            <a:pPr algn="just"/>
            <a:r>
              <a:rPr lang="ro-RO" sz="2200" dirty="0">
                <a:latin typeface="Cambria" panose="02040503050406030204" pitchFamily="18" charset="0"/>
                <a:ea typeface="Cambria" panose="02040503050406030204" pitchFamily="18" charset="0"/>
              </a:rPr>
              <a:t>Comenzile </a:t>
            </a:r>
            <a:r>
              <a:rPr lang="en-US" sz="2200" b="1" dirty="0">
                <a:latin typeface="Cambria" panose="02040503050406030204" pitchFamily="18" charset="0"/>
                <a:ea typeface="Cambria" panose="02040503050406030204" pitchFamily="18" charset="0"/>
              </a:rPr>
              <a:t>who</a:t>
            </a:r>
            <a:r>
              <a:rPr lang="en-US" sz="2200" dirty="0">
                <a:latin typeface="Cambria" panose="02040503050406030204" pitchFamily="18" charset="0"/>
                <a:ea typeface="Cambria" panose="02040503050406030204" pitchFamily="18" charset="0"/>
              </a:rPr>
              <a:t> </a:t>
            </a:r>
            <a:r>
              <a:rPr lang="ro-RO" sz="2200" dirty="0">
                <a:latin typeface="Cambria" panose="02040503050406030204" pitchFamily="18" charset="0"/>
                <a:ea typeface="Cambria" panose="02040503050406030204" pitchFamily="18" charset="0"/>
              </a:rPr>
              <a:t>și</a:t>
            </a:r>
            <a:r>
              <a:rPr lang="en-US" sz="2200" dirty="0">
                <a:latin typeface="Cambria" panose="02040503050406030204" pitchFamily="18" charset="0"/>
                <a:ea typeface="Cambria" panose="02040503050406030204" pitchFamily="18" charset="0"/>
              </a:rPr>
              <a:t> </a:t>
            </a:r>
            <a:r>
              <a:rPr lang="en-US" sz="2200" b="1" dirty="0">
                <a:latin typeface="Cambria" panose="02040503050406030204" pitchFamily="18" charset="0"/>
                <a:ea typeface="Cambria" panose="02040503050406030204" pitchFamily="18" charset="0"/>
              </a:rPr>
              <a:t>w </a:t>
            </a:r>
            <a:r>
              <a:rPr lang="ro-RO" sz="2200" dirty="0">
                <a:latin typeface="Cambria" panose="02040503050406030204" pitchFamily="18" charset="0"/>
                <a:ea typeface="Cambria" panose="02040503050406030204" pitchFamily="18" charset="0"/>
              </a:rPr>
              <a:t>listează doar conectările active din sistem</a:t>
            </a:r>
            <a:r>
              <a:rPr lang="en-US" sz="2200" dirty="0">
                <a:latin typeface="Cambria" panose="02040503050406030204" pitchFamily="18" charset="0"/>
                <a:ea typeface="Cambria" panose="02040503050406030204" pitchFamily="18" charset="0"/>
              </a:rPr>
              <a:t>.</a:t>
            </a:r>
          </a:p>
          <a:p>
            <a:pPr algn="just"/>
            <a:endParaRPr lang="en-US" sz="2200" dirty="0">
              <a:latin typeface="Cambria" panose="02040503050406030204" pitchFamily="18" charset="0"/>
              <a:ea typeface="Cambria" panose="02040503050406030204" pitchFamily="18" charset="0"/>
            </a:endParaRPr>
          </a:p>
          <a:p>
            <a:pPr algn="just"/>
            <a:endParaRPr lang="ro-RO"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364169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Times New Roman" pitchFamily="18" charset="0"/>
              </a:defRPr>
            </a:lvl1pPr>
            <a:lvl2pPr marL="742950" indent="-285750" eaLnBrk="0" hangingPunct="0">
              <a:defRPr>
                <a:solidFill>
                  <a:schemeClr val="tx1"/>
                </a:solidFill>
                <a:latin typeface="Arial" charset="0"/>
                <a:cs typeface="Times New Roman" pitchFamily="18" charset="0"/>
              </a:defRPr>
            </a:lvl2pPr>
            <a:lvl3pPr marL="1143000" indent="-228600" eaLnBrk="0" hangingPunct="0">
              <a:defRPr>
                <a:solidFill>
                  <a:schemeClr val="tx1"/>
                </a:solidFill>
                <a:latin typeface="Arial" charset="0"/>
                <a:cs typeface="Times New Roman" pitchFamily="18" charset="0"/>
              </a:defRPr>
            </a:lvl3pPr>
            <a:lvl4pPr marL="1600200" indent="-228600" eaLnBrk="0" hangingPunct="0">
              <a:defRPr>
                <a:solidFill>
                  <a:schemeClr val="tx1"/>
                </a:solidFill>
                <a:latin typeface="Arial" charset="0"/>
                <a:cs typeface="Times New Roman" pitchFamily="18" charset="0"/>
              </a:defRPr>
            </a:lvl4pPr>
            <a:lvl5pPr marL="2057400" indent="-228600" eaLnBrk="0" hangingPunct="0">
              <a:defRPr>
                <a:solidFill>
                  <a:schemeClr val="tx1"/>
                </a:solidFill>
                <a:latin typeface="Arial" charset="0"/>
                <a:cs typeface="Times New Roman" pitchFamily="18" charset="0"/>
              </a:defRPr>
            </a:lvl5pPr>
            <a:lvl6pPr marL="2514600" indent="-228600" algn="ctr" eaLnBrk="0" fontAlgn="base" hangingPunct="0">
              <a:spcBef>
                <a:spcPct val="0"/>
              </a:spcBef>
              <a:spcAft>
                <a:spcPct val="0"/>
              </a:spcAft>
              <a:defRPr>
                <a:solidFill>
                  <a:schemeClr val="tx1"/>
                </a:solidFill>
                <a:latin typeface="Arial" charset="0"/>
                <a:cs typeface="Times New Roman" pitchFamily="18" charset="0"/>
              </a:defRPr>
            </a:lvl6pPr>
            <a:lvl7pPr marL="2971800" indent="-228600" algn="ctr" eaLnBrk="0" fontAlgn="base" hangingPunct="0">
              <a:spcBef>
                <a:spcPct val="0"/>
              </a:spcBef>
              <a:spcAft>
                <a:spcPct val="0"/>
              </a:spcAft>
              <a:defRPr>
                <a:solidFill>
                  <a:schemeClr val="tx1"/>
                </a:solidFill>
                <a:latin typeface="Arial" charset="0"/>
                <a:cs typeface="Times New Roman" pitchFamily="18" charset="0"/>
              </a:defRPr>
            </a:lvl7pPr>
            <a:lvl8pPr marL="3429000" indent="-228600" algn="ctr" eaLnBrk="0" fontAlgn="base" hangingPunct="0">
              <a:spcBef>
                <a:spcPct val="0"/>
              </a:spcBef>
              <a:spcAft>
                <a:spcPct val="0"/>
              </a:spcAft>
              <a:defRPr>
                <a:solidFill>
                  <a:schemeClr val="tx1"/>
                </a:solidFill>
                <a:latin typeface="Arial" charset="0"/>
                <a:cs typeface="Times New Roman" pitchFamily="18" charset="0"/>
              </a:defRPr>
            </a:lvl8pPr>
            <a:lvl9pPr marL="3886200" indent="-228600" algn="ctr" eaLnBrk="0" fontAlgn="base" hangingPunct="0">
              <a:spcBef>
                <a:spcPct val="0"/>
              </a:spcBef>
              <a:spcAft>
                <a:spcPct val="0"/>
              </a:spcAft>
              <a:defRPr>
                <a:solidFill>
                  <a:schemeClr val="tx1"/>
                </a:solidFill>
                <a:latin typeface="Arial" charset="0"/>
                <a:cs typeface="Times New Roman" pitchFamily="18" charset="0"/>
              </a:defRPr>
            </a:lvl9pPr>
          </a:lstStyle>
          <a:p>
            <a:pPr eaLnBrk="1" hangingPunct="1"/>
            <a:fld id="{809E099F-D9B8-4DFC-A652-360CABB65D3A}" type="slidenum">
              <a:rPr lang="en-US" altLang="en-US">
                <a:latin typeface="Cambria" panose="02040503050406030204" pitchFamily="18" charset="0"/>
              </a:rPr>
              <a:pPr eaLnBrk="1" hangingPunct="1"/>
              <a:t>4</a:t>
            </a:fld>
            <a:endParaRPr lang="en-US" altLang="en-US">
              <a:latin typeface="Cambria" panose="02040503050406030204" pitchFamily="18" charset="0"/>
            </a:endParaRPr>
          </a:p>
        </p:txBody>
      </p:sp>
      <p:sp>
        <p:nvSpPr>
          <p:cNvPr id="3075" name="Rectangle 2"/>
          <p:cNvSpPr>
            <a:spLocks noGrp="1" noChangeArrowheads="1"/>
          </p:cNvSpPr>
          <p:nvPr>
            <p:ph type="title"/>
          </p:nvPr>
        </p:nvSpPr>
        <p:spPr>
          <a:xfrm>
            <a:off x="457200" y="0"/>
            <a:ext cx="8229600" cy="719832"/>
          </a:xfrm>
        </p:spPr>
        <p:txBody>
          <a:bodyPr/>
          <a:lstStyle/>
          <a:p>
            <a:pPr eaLnBrk="1" hangingPunct="1"/>
            <a:r>
              <a:rPr lang="ro-RO" altLang="en-US" sz="3300" dirty="0">
                <a:solidFill>
                  <a:srgbClr val="CC3300"/>
                </a:solidFill>
                <a:latin typeface="Cambria" panose="02040503050406030204" pitchFamily="18" charset="0"/>
                <a:cs typeface="Times New Roman" pitchFamily="18" charset="0"/>
              </a:rPr>
              <a:t>Securitatea de bază în sisteme </a:t>
            </a:r>
            <a:r>
              <a:rPr lang="en-US" altLang="en-US" sz="3300" dirty="0">
                <a:solidFill>
                  <a:srgbClr val="CC3300"/>
                </a:solidFill>
                <a:latin typeface="Cambria" panose="02040503050406030204" pitchFamily="18" charset="0"/>
                <a:cs typeface="Times New Roman" pitchFamily="18" charset="0"/>
              </a:rPr>
              <a:t>Linux</a:t>
            </a:r>
          </a:p>
        </p:txBody>
      </p:sp>
      <p:sp>
        <p:nvSpPr>
          <p:cNvPr id="3" name="Rectangle 2">
            <a:extLst>
              <a:ext uri="{FF2B5EF4-FFF2-40B4-BE49-F238E27FC236}">
                <a16:creationId xmlns:a16="http://schemas.microsoft.com/office/drawing/2014/main" id="{A7D80556-62F3-405D-8442-34FD63CE0319}"/>
              </a:ext>
            </a:extLst>
          </p:cNvPr>
          <p:cNvSpPr/>
          <p:nvPr/>
        </p:nvSpPr>
        <p:spPr>
          <a:xfrm>
            <a:off x="228600" y="715551"/>
            <a:ext cx="8915400" cy="6001643"/>
          </a:xfrm>
          <a:prstGeom prst="rect">
            <a:avLst/>
          </a:prstGeom>
        </p:spPr>
        <p:txBody>
          <a:bodyPr wrap="square">
            <a:spAutoFit/>
          </a:bodyPr>
          <a:lstStyle/>
          <a:p>
            <a:pPr algn="just"/>
            <a:endParaRPr lang="en-US" sz="2200" dirty="0">
              <a:latin typeface="Cambria" panose="02040503050406030204" pitchFamily="18" charset="0"/>
              <a:ea typeface="Cambria" panose="02040503050406030204" pitchFamily="18" charset="0"/>
            </a:endParaRPr>
          </a:p>
          <a:p>
            <a:pPr algn="just"/>
            <a:r>
              <a:rPr lang="en-US" sz="2200" b="1" dirty="0" err="1">
                <a:latin typeface="Cambria" panose="02040503050406030204" pitchFamily="18" charset="0"/>
                <a:ea typeface="Cambria" panose="02040503050406030204" pitchFamily="18" charset="0"/>
              </a:rPr>
              <a:t>Schimbarea</a:t>
            </a:r>
            <a:r>
              <a:rPr lang="en-US" sz="2200" b="1" dirty="0">
                <a:latin typeface="Cambria" panose="02040503050406030204" pitchFamily="18" charset="0"/>
                <a:ea typeface="Cambria" panose="02040503050406030204" pitchFamily="18" charset="0"/>
              </a:rPr>
              <a:t> </a:t>
            </a:r>
            <a:r>
              <a:rPr lang="en-US" sz="2200" b="1" dirty="0" err="1">
                <a:latin typeface="Cambria" panose="02040503050406030204" pitchFamily="18" charset="0"/>
                <a:ea typeface="Cambria" panose="02040503050406030204" pitchFamily="18" charset="0"/>
              </a:rPr>
              <a:t>utilizatorilor</a:t>
            </a:r>
            <a:r>
              <a:rPr lang="en-US" sz="2200" b="1" dirty="0">
                <a:latin typeface="Cambria" panose="02040503050406030204" pitchFamily="18" charset="0"/>
                <a:ea typeface="Cambria" panose="02040503050406030204" pitchFamily="18" charset="0"/>
              </a:rPr>
              <a:t> </a:t>
            </a:r>
            <a:r>
              <a:rPr lang="en-US" sz="2200" b="1" dirty="0" err="1">
                <a:latin typeface="Cambria" panose="02040503050406030204" pitchFamily="18" charset="0"/>
                <a:ea typeface="Cambria" panose="02040503050406030204" pitchFamily="18" charset="0"/>
              </a:rPr>
              <a:t>și</a:t>
            </a:r>
            <a:r>
              <a:rPr lang="en-US" sz="2200" b="1" dirty="0">
                <a:latin typeface="Cambria" panose="02040503050406030204" pitchFamily="18" charset="0"/>
                <a:ea typeface="Cambria" panose="02040503050406030204" pitchFamily="18" charset="0"/>
              </a:rPr>
              <a:t> </a:t>
            </a:r>
            <a:r>
              <a:rPr lang="en-US" sz="2200" b="1" dirty="0" err="1">
                <a:latin typeface="Cambria" panose="02040503050406030204" pitchFamily="18" charset="0"/>
                <a:ea typeface="Cambria" panose="02040503050406030204" pitchFamily="18" charset="0"/>
              </a:rPr>
              <a:t>escaladarea</a:t>
            </a:r>
            <a:r>
              <a:rPr lang="en-US" sz="2200" b="1" dirty="0">
                <a:latin typeface="Cambria" panose="02040503050406030204" pitchFamily="18" charset="0"/>
                <a:ea typeface="Cambria" panose="02040503050406030204" pitchFamily="18" charset="0"/>
              </a:rPr>
              <a:t> </a:t>
            </a:r>
            <a:r>
              <a:rPr lang="en-US" sz="2200" b="1" dirty="0" err="1">
                <a:latin typeface="Cambria" panose="02040503050406030204" pitchFamily="18" charset="0"/>
                <a:ea typeface="Cambria" panose="02040503050406030204" pitchFamily="18" charset="0"/>
              </a:rPr>
              <a:t>privilegiilor</a:t>
            </a:r>
            <a:endParaRPr lang="ro-RO" sz="2200" b="1" dirty="0">
              <a:latin typeface="Cambria" panose="02040503050406030204" pitchFamily="18" charset="0"/>
              <a:ea typeface="Cambria" panose="02040503050406030204" pitchFamily="18" charset="0"/>
            </a:endParaRPr>
          </a:p>
          <a:p>
            <a:pPr algn="just"/>
            <a:endParaRPr lang="ro-RO" sz="2200" b="1" dirty="0">
              <a:latin typeface="Cambria" panose="02040503050406030204" pitchFamily="18" charset="0"/>
              <a:ea typeface="Cambria" panose="02040503050406030204" pitchFamily="18" charset="0"/>
            </a:endParaRPr>
          </a:p>
          <a:p>
            <a:pPr algn="just"/>
            <a:r>
              <a:rPr lang="ro-RO" sz="2200" dirty="0">
                <a:latin typeface="Cambria" panose="02040503050406030204" pitchFamily="18" charset="0"/>
                <a:ea typeface="Cambria" panose="02040503050406030204" pitchFamily="18" charset="0"/>
              </a:rPr>
              <a:t>Comanda </a:t>
            </a:r>
            <a:r>
              <a:rPr lang="en-US" sz="2200" b="1" dirty="0" err="1">
                <a:latin typeface="Cambria" panose="02040503050406030204" pitchFamily="18" charset="0"/>
                <a:ea typeface="Cambria" panose="02040503050406030204" pitchFamily="18" charset="0"/>
              </a:rPr>
              <a:t>su</a:t>
            </a:r>
            <a:r>
              <a:rPr lang="en-US" sz="2200" dirty="0">
                <a:latin typeface="Cambria" panose="02040503050406030204" pitchFamily="18" charset="0"/>
                <a:ea typeface="Cambria" panose="02040503050406030204" pitchFamily="18" charset="0"/>
              </a:rPr>
              <a:t> </a:t>
            </a:r>
            <a:r>
              <a:rPr lang="ro-RO" sz="2200" dirty="0">
                <a:latin typeface="Cambria" panose="02040503050406030204" pitchFamily="18" charset="0"/>
                <a:ea typeface="Cambria" panose="02040503050406030204" pitchFamily="18" charset="0"/>
              </a:rPr>
              <a:t>este folosită pentru escaladarea privilegiilor pentru </a:t>
            </a:r>
            <a:r>
              <a:rPr lang="en-US" sz="2200" i="1" dirty="0">
                <a:latin typeface="Cambria" panose="02040503050406030204" pitchFamily="18" charset="0"/>
                <a:ea typeface="Cambria" panose="02040503050406030204" pitchFamily="18" charset="0"/>
              </a:rPr>
              <a:t>root</a:t>
            </a:r>
            <a:r>
              <a:rPr lang="en-US" sz="2200" dirty="0">
                <a:latin typeface="Cambria" panose="02040503050406030204" pitchFamily="18" charset="0"/>
                <a:ea typeface="Cambria" panose="02040503050406030204" pitchFamily="18" charset="0"/>
              </a:rPr>
              <a:t>, </a:t>
            </a:r>
            <a:r>
              <a:rPr lang="ro-RO" sz="2200" dirty="0">
                <a:latin typeface="Cambria" panose="02040503050406030204" pitchFamily="18" charset="0"/>
                <a:ea typeface="Cambria" panose="02040503050406030204" pitchFamily="18" charset="0"/>
              </a:rPr>
              <a:t>care este utilizatorul implicit dacă nu se specifică alt utilizator la apelul comenzii</a:t>
            </a:r>
            <a:r>
              <a:rPr lang="en-US" sz="2200" dirty="0">
                <a:latin typeface="Cambria" panose="02040503050406030204" pitchFamily="18" charset="0"/>
                <a:ea typeface="Cambria" panose="02040503050406030204" pitchFamily="18" charset="0"/>
              </a:rPr>
              <a:t>.</a:t>
            </a:r>
          </a:p>
          <a:p>
            <a:r>
              <a:rPr lang="en-US" dirty="0"/>
              <a:t>stud1022 ~$ </a:t>
            </a:r>
            <a:r>
              <a:rPr lang="en-US" b="1" dirty="0" err="1"/>
              <a:t>su</a:t>
            </a:r>
            <a:r>
              <a:rPr lang="en-US" b="1" dirty="0"/>
              <a:t> -</a:t>
            </a:r>
            <a:endParaRPr lang="ro-RO" dirty="0"/>
          </a:p>
          <a:p>
            <a:r>
              <a:rPr lang="en-US" dirty="0"/>
              <a:t>Password:</a:t>
            </a:r>
            <a:endParaRPr lang="ro-RO" dirty="0"/>
          </a:p>
          <a:p>
            <a:r>
              <a:rPr lang="en-US" dirty="0"/>
              <a:t>root ~#</a:t>
            </a:r>
            <a:endParaRPr lang="ro-RO" dirty="0"/>
          </a:p>
          <a:p>
            <a:pPr algn="just"/>
            <a:r>
              <a:rPr lang="ro-RO" sz="2200" dirty="0">
                <a:latin typeface="Cambria" panose="02040503050406030204" pitchFamily="18" charset="0"/>
                <a:ea typeface="Cambria" panose="02040503050406030204" pitchFamily="18" charset="0"/>
              </a:rPr>
              <a:t>Nu trebuie făcut abuz de această comandă pentru a comuta către </a:t>
            </a:r>
            <a:r>
              <a:rPr lang="en-US" sz="2200" dirty="0">
                <a:latin typeface="Cambria" panose="02040503050406030204" pitchFamily="18" charset="0"/>
                <a:ea typeface="Cambria" panose="02040503050406030204" pitchFamily="18" charset="0"/>
              </a:rPr>
              <a:t>superuser (root)</a:t>
            </a:r>
            <a:r>
              <a:rPr lang="ro-RO" sz="2200" dirty="0">
                <a:latin typeface="Cambria" panose="02040503050406030204" pitchFamily="18" charset="0"/>
                <a:ea typeface="Cambria" panose="02040503050406030204" pitchFamily="18" charset="0"/>
              </a:rPr>
              <a:t>. Dacă o sesiune a unui utilizator obișnuit a fost compromisă, parola de </a:t>
            </a:r>
            <a:r>
              <a:rPr lang="en-US" sz="2200" dirty="0">
                <a:latin typeface="Cambria" panose="02040503050406030204" pitchFamily="18" charset="0"/>
                <a:ea typeface="Cambria" panose="02040503050406030204" pitchFamily="18" charset="0"/>
              </a:rPr>
              <a:t>superuser (root) </a:t>
            </a:r>
            <a:r>
              <a:rPr lang="ro-RO" sz="2200" dirty="0">
                <a:latin typeface="Cambria" panose="02040503050406030204" pitchFamily="18" charset="0"/>
                <a:ea typeface="Cambria" panose="02040503050406030204" pitchFamily="18" charset="0"/>
              </a:rPr>
              <a:t>poate fi capturată</a:t>
            </a:r>
            <a:r>
              <a:rPr lang="en-US" sz="2200" dirty="0">
                <a:latin typeface="Cambria" panose="02040503050406030204" pitchFamily="18" charset="0"/>
                <a:ea typeface="Cambria" panose="02040503050406030204" pitchFamily="18" charset="0"/>
              </a:rPr>
              <a:t>. </a:t>
            </a:r>
          </a:p>
          <a:p>
            <a:pPr algn="just"/>
            <a:endParaRPr lang="en-US" sz="2200" dirty="0">
              <a:latin typeface="Cambria" panose="02040503050406030204" pitchFamily="18" charset="0"/>
              <a:ea typeface="Cambria" panose="02040503050406030204" pitchFamily="18" charset="0"/>
            </a:endParaRPr>
          </a:p>
          <a:p>
            <a:pPr algn="just"/>
            <a:r>
              <a:rPr lang="ro-RO" sz="2200" dirty="0">
                <a:latin typeface="Cambria" panose="02040503050406030204" pitchFamily="18" charset="0"/>
                <a:ea typeface="Cambria" panose="02040503050406030204" pitchFamily="18" charset="0"/>
              </a:rPr>
              <a:t>Acesta este motivul principal pentru care trebuie folosită comanda </a:t>
            </a:r>
            <a:r>
              <a:rPr lang="en-US" sz="2200" b="1" dirty="0" err="1">
                <a:latin typeface="Cambria" panose="02040503050406030204" pitchFamily="18" charset="0"/>
                <a:ea typeface="Cambria" panose="02040503050406030204" pitchFamily="18" charset="0"/>
              </a:rPr>
              <a:t>sudo</a:t>
            </a:r>
            <a:r>
              <a:rPr lang="en-US" sz="2200" dirty="0">
                <a:latin typeface="Cambria" panose="02040503050406030204" pitchFamily="18" charset="0"/>
                <a:ea typeface="Cambria" panose="02040503050406030204" pitchFamily="18" charset="0"/>
              </a:rPr>
              <a:t> (“Switch User Do” </a:t>
            </a:r>
            <a:r>
              <a:rPr lang="ro-RO" sz="2200" dirty="0">
                <a:latin typeface="Cambria" panose="02040503050406030204" pitchFamily="18" charset="0"/>
                <a:ea typeface="Cambria" panose="02040503050406030204" pitchFamily="18" charset="0"/>
              </a:rPr>
              <a:t>sau</a:t>
            </a:r>
            <a:r>
              <a:rPr lang="en-US" sz="2200" dirty="0">
                <a:latin typeface="Cambria" panose="02040503050406030204" pitchFamily="18" charset="0"/>
                <a:ea typeface="Cambria" panose="02040503050406030204" pitchFamily="18" charset="0"/>
              </a:rPr>
              <a:t> “Superuser Do”). </a:t>
            </a:r>
            <a:r>
              <a:rPr lang="ro-RO" sz="2200" dirty="0">
                <a:latin typeface="Cambria" panose="02040503050406030204" pitchFamily="18" charset="0"/>
                <a:ea typeface="Cambria" panose="02040503050406030204" pitchFamily="18" charset="0"/>
              </a:rPr>
              <a:t>Folosind</a:t>
            </a:r>
            <a:r>
              <a:rPr lang="en-US" sz="2200" dirty="0">
                <a:latin typeface="Cambria" panose="02040503050406030204" pitchFamily="18" charset="0"/>
                <a:ea typeface="Cambria" panose="02040503050406030204" pitchFamily="18" charset="0"/>
              </a:rPr>
              <a:t> </a:t>
            </a:r>
            <a:r>
              <a:rPr lang="en-US" sz="2200" b="1" dirty="0" err="1">
                <a:latin typeface="Cambria" panose="02040503050406030204" pitchFamily="18" charset="0"/>
                <a:ea typeface="Cambria" panose="02040503050406030204" pitchFamily="18" charset="0"/>
              </a:rPr>
              <a:t>sudo</a:t>
            </a:r>
            <a:r>
              <a:rPr lang="en-US" sz="2200" dirty="0">
                <a:latin typeface="Cambria" panose="02040503050406030204" pitchFamily="18" charset="0"/>
                <a:ea typeface="Cambria" panose="02040503050406030204" pitchFamily="18" charset="0"/>
              </a:rPr>
              <a:t>, </a:t>
            </a:r>
            <a:r>
              <a:rPr lang="ro-RO" sz="2200" dirty="0">
                <a:latin typeface="Cambria" panose="02040503050406030204" pitchFamily="18" charset="0"/>
                <a:ea typeface="Cambria" panose="02040503050406030204" pitchFamily="18" charset="0"/>
              </a:rPr>
              <a:t>utilizatorul folosește propria parolă pentru autentificare</a:t>
            </a:r>
            <a:r>
              <a:rPr lang="en-US" sz="2200" dirty="0">
                <a:latin typeface="Cambria" panose="02040503050406030204" pitchFamily="18" charset="0"/>
                <a:ea typeface="Cambria" panose="02040503050406030204" pitchFamily="18" charset="0"/>
              </a:rPr>
              <a:t>. </a:t>
            </a:r>
            <a:r>
              <a:rPr lang="ro-RO" sz="2200" dirty="0">
                <a:latin typeface="Cambria" panose="02040503050406030204" pitchFamily="18" charset="0"/>
                <a:ea typeface="Cambria" panose="02040503050406030204" pitchFamily="18" charset="0"/>
              </a:rPr>
              <a:t>Acest lucru este posibil dacă el a fost autorizat în fișierul de configurare </a:t>
            </a:r>
            <a:r>
              <a:rPr lang="en-US" sz="2200" b="1" dirty="0" err="1">
                <a:latin typeface="Cambria" panose="02040503050406030204" pitchFamily="18" charset="0"/>
                <a:ea typeface="Cambria" panose="02040503050406030204" pitchFamily="18" charset="0"/>
              </a:rPr>
              <a:t>sudoers</a:t>
            </a:r>
            <a:r>
              <a:rPr lang="en-US" sz="2200" dirty="0">
                <a:latin typeface="Cambria" panose="02040503050406030204" pitchFamily="18" charset="0"/>
                <a:ea typeface="Cambria" panose="02040503050406030204" pitchFamily="18" charset="0"/>
              </a:rPr>
              <a:t> </a:t>
            </a:r>
            <a:r>
              <a:rPr lang="ro-RO" sz="2200" dirty="0">
                <a:latin typeface="Cambria" panose="02040503050406030204" pitchFamily="18" charset="0"/>
                <a:ea typeface="Cambria" panose="02040503050406030204" pitchFamily="18" charset="0"/>
              </a:rPr>
              <a:t>pentru a putea rula comenzi cu privilegii</a:t>
            </a:r>
            <a:r>
              <a:rPr lang="en-US" sz="2200" dirty="0">
                <a:latin typeface="Cambria" panose="02040503050406030204" pitchFamily="18" charset="0"/>
                <a:ea typeface="Cambria" panose="02040503050406030204" pitchFamily="18" charset="0"/>
              </a:rPr>
              <a:t>.</a:t>
            </a:r>
            <a:endParaRPr lang="ro-RO"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831739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Times New Roman" pitchFamily="18" charset="0"/>
              </a:defRPr>
            </a:lvl1pPr>
            <a:lvl2pPr marL="742950" indent="-285750" eaLnBrk="0" hangingPunct="0">
              <a:defRPr>
                <a:solidFill>
                  <a:schemeClr val="tx1"/>
                </a:solidFill>
                <a:latin typeface="Arial" charset="0"/>
                <a:cs typeface="Times New Roman" pitchFamily="18" charset="0"/>
              </a:defRPr>
            </a:lvl2pPr>
            <a:lvl3pPr marL="1143000" indent="-228600" eaLnBrk="0" hangingPunct="0">
              <a:defRPr>
                <a:solidFill>
                  <a:schemeClr val="tx1"/>
                </a:solidFill>
                <a:latin typeface="Arial" charset="0"/>
                <a:cs typeface="Times New Roman" pitchFamily="18" charset="0"/>
              </a:defRPr>
            </a:lvl3pPr>
            <a:lvl4pPr marL="1600200" indent="-228600" eaLnBrk="0" hangingPunct="0">
              <a:defRPr>
                <a:solidFill>
                  <a:schemeClr val="tx1"/>
                </a:solidFill>
                <a:latin typeface="Arial" charset="0"/>
                <a:cs typeface="Times New Roman" pitchFamily="18" charset="0"/>
              </a:defRPr>
            </a:lvl4pPr>
            <a:lvl5pPr marL="2057400" indent="-228600" eaLnBrk="0" hangingPunct="0">
              <a:defRPr>
                <a:solidFill>
                  <a:schemeClr val="tx1"/>
                </a:solidFill>
                <a:latin typeface="Arial" charset="0"/>
                <a:cs typeface="Times New Roman" pitchFamily="18" charset="0"/>
              </a:defRPr>
            </a:lvl5pPr>
            <a:lvl6pPr marL="2514600" indent="-228600" algn="ctr" eaLnBrk="0" fontAlgn="base" hangingPunct="0">
              <a:spcBef>
                <a:spcPct val="0"/>
              </a:spcBef>
              <a:spcAft>
                <a:spcPct val="0"/>
              </a:spcAft>
              <a:defRPr>
                <a:solidFill>
                  <a:schemeClr val="tx1"/>
                </a:solidFill>
                <a:latin typeface="Arial" charset="0"/>
                <a:cs typeface="Times New Roman" pitchFamily="18" charset="0"/>
              </a:defRPr>
            </a:lvl6pPr>
            <a:lvl7pPr marL="2971800" indent="-228600" algn="ctr" eaLnBrk="0" fontAlgn="base" hangingPunct="0">
              <a:spcBef>
                <a:spcPct val="0"/>
              </a:spcBef>
              <a:spcAft>
                <a:spcPct val="0"/>
              </a:spcAft>
              <a:defRPr>
                <a:solidFill>
                  <a:schemeClr val="tx1"/>
                </a:solidFill>
                <a:latin typeface="Arial" charset="0"/>
                <a:cs typeface="Times New Roman" pitchFamily="18" charset="0"/>
              </a:defRPr>
            </a:lvl7pPr>
            <a:lvl8pPr marL="3429000" indent="-228600" algn="ctr" eaLnBrk="0" fontAlgn="base" hangingPunct="0">
              <a:spcBef>
                <a:spcPct val="0"/>
              </a:spcBef>
              <a:spcAft>
                <a:spcPct val="0"/>
              </a:spcAft>
              <a:defRPr>
                <a:solidFill>
                  <a:schemeClr val="tx1"/>
                </a:solidFill>
                <a:latin typeface="Arial" charset="0"/>
                <a:cs typeface="Times New Roman" pitchFamily="18" charset="0"/>
              </a:defRPr>
            </a:lvl8pPr>
            <a:lvl9pPr marL="3886200" indent="-228600" algn="ctr" eaLnBrk="0" fontAlgn="base" hangingPunct="0">
              <a:spcBef>
                <a:spcPct val="0"/>
              </a:spcBef>
              <a:spcAft>
                <a:spcPct val="0"/>
              </a:spcAft>
              <a:defRPr>
                <a:solidFill>
                  <a:schemeClr val="tx1"/>
                </a:solidFill>
                <a:latin typeface="Arial" charset="0"/>
                <a:cs typeface="Times New Roman" pitchFamily="18" charset="0"/>
              </a:defRPr>
            </a:lvl9pPr>
          </a:lstStyle>
          <a:p>
            <a:pPr eaLnBrk="1" hangingPunct="1"/>
            <a:fld id="{809E099F-D9B8-4DFC-A652-360CABB65D3A}" type="slidenum">
              <a:rPr lang="en-US" altLang="en-US">
                <a:latin typeface="Cambria" panose="02040503050406030204" pitchFamily="18" charset="0"/>
              </a:rPr>
              <a:pPr eaLnBrk="1" hangingPunct="1"/>
              <a:t>5</a:t>
            </a:fld>
            <a:endParaRPr lang="en-US" altLang="en-US">
              <a:latin typeface="Cambria" panose="02040503050406030204" pitchFamily="18" charset="0"/>
            </a:endParaRPr>
          </a:p>
        </p:txBody>
      </p:sp>
      <p:sp>
        <p:nvSpPr>
          <p:cNvPr id="3075" name="Rectangle 2"/>
          <p:cNvSpPr>
            <a:spLocks noGrp="1" noChangeArrowheads="1"/>
          </p:cNvSpPr>
          <p:nvPr>
            <p:ph type="title"/>
          </p:nvPr>
        </p:nvSpPr>
        <p:spPr>
          <a:xfrm>
            <a:off x="457200" y="37672"/>
            <a:ext cx="8229600" cy="1143000"/>
          </a:xfrm>
        </p:spPr>
        <p:txBody>
          <a:bodyPr/>
          <a:lstStyle/>
          <a:p>
            <a:pPr eaLnBrk="1" hangingPunct="1"/>
            <a:r>
              <a:rPr lang="ro-RO" altLang="en-US" sz="3300" dirty="0">
                <a:solidFill>
                  <a:srgbClr val="CC3300"/>
                </a:solidFill>
                <a:latin typeface="Cambria" panose="02040503050406030204" pitchFamily="18" charset="0"/>
                <a:cs typeface="Times New Roman" pitchFamily="18" charset="0"/>
              </a:rPr>
              <a:t>Fișiere de control al accesului</a:t>
            </a:r>
            <a:endParaRPr lang="en-US" altLang="en-US" sz="3300" dirty="0">
              <a:solidFill>
                <a:srgbClr val="CC3300"/>
              </a:solidFill>
              <a:latin typeface="Cambria" panose="02040503050406030204" pitchFamily="18" charset="0"/>
              <a:cs typeface="Times New Roman" pitchFamily="18" charset="0"/>
            </a:endParaRPr>
          </a:p>
        </p:txBody>
      </p:sp>
      <p:sp>
        <p:nvSpPr>
          <p:cNvPr id="3077" name="Text Box 47"/>
          <p:cNvSpPr txBox="1">
            <a:spLocks noChangeArrowheads="1"/>
          </p:cNvSpPr>
          <p:nvPr/>
        </p:nvSpPr>
        <p:spPr bwMode="auto">
          <a:xfrm>
            <a:off x="457200" y="1523999"/>
            <a:ext cx="8305800" cy="5572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defRPr>
                <a:solidFill>
                  <a:schemeClr val="tx1"/>
                </a:solidFill>
                <a:latin typeface="Arial" charset="0"/>
                <a:cs typeface="Times New Roman" pitchFamily="18" charset="0"/>
              </a:defRPr>
            </a:lvl1pPr>
            <a:lvl2pPr marL="742950" indent="-285750" eaLnBrk="0" hangingPunct="0">
              <a:defRPr>
                <a:solidFill>
                  <a:schemeClr val="tx1"/>
                </a:solidFill>
                <a:latin typeface="Arial" charset="0"/>
                <a:cs typeface="Times New Roman" pitchFamily="18" charset="0"/>
              </a:defRPr>
            </a:lvl2pPr>
            <a:lvl3pPr marL="1143000" indent="-228600" eaLnBrk="0" hangingPunct="0">
              <a:defRPr>
                <a:solidFill>
                  <a:schemeClr val="tx1"/>
                </a:solidFill>
                <a:latin typeface="Arial" charset="0"/>
                <a:cs typeface="Times New Roman" pitchFamily="18" charset="0"/>
              </a:defRPr>
            </a:lvl3pPr>
            <a:lvl4pPr marL="1600200" indent="-228600" eaLnBrk="0" hangingPunct="0">
              <a:defRPr>
                <a:solidFill>
                  <a:schemeClr val="tx1"/>
                </a:solidFill>
                <a:latin typeface="Arial" charset="0"/>
                <a:cs typeface="Times New Roman" pitchFamily="18" charset="0"/>
              </a:defRPr>
            </a:lvl4pPr>
            <a:lvl5pPr marL="2057400" indent="-228600" eaLnBrk="0" hangingPunct="0">
              <a:defRPr>
                <a:solidFill>
                  <a:schemeClr val="tx1"/>
                </a:solidFill>
                <a:latin typeface="Arial" charset="0"/>
                <a:cs typeface="Times New Roman" pitchFamily="18" charset="0"/>
              </a:defRPr>
            </a:lvl5pPr>
            <a:lvl6pPr marL="2514600" indent="-228600" algn="ctr" eaLnBrk="0" fontAlgn="base" hangingPunct="0">
              <a:spcBef>
                <a:spcPct val="0"/>
              </a:spcBef>
              <a:spcAft>
                <a:spcPct val="0"/>
              </a:spcAft>
              <a:defRPr>
                <a:solidFill>
                  <a:schemeClr val="tx1"/>
                </a:solidFill>
                <a:latin typeface="Arial" charset="0"/>
                <a:cs typeface="Times New Roman" pitchFamily="18" charset="0"/>
              </a:defRPr>
            </a:lvl6pPr>
            <a:lvl7pPr marL="2971800" indent="-228600" algn="ctr" eaLnBrk="0" fontAlgn="base" hangingPunct="0">
              <a:spcBef>
                <a:spcPct val="0"/>
              </a:spcBef>
              <a:spcAft>
                <a:spcPct val="0"/>
              </a:spcAft>
              <a:defRPr>
                <a:solidFill>
                  <a:schemeClr val="tx1"/>
                </a:solidFill>
                <a:latin typeface="Arial" charset="0"/>
                <a:cs typeface="Times New Roman" pitchFamily="18" charset="0"/>
              </a:defRPr>
            </a:lvl7pPr>
            <a:lvl8pPr marL="3429000" indent="-228600" algn="ctr" eaLnBrk="0" fontAlgn="base" hangingPunct="0">
              <a:spcBef>
                <a:spcPct val="0"/>
              </a:spcBef>
              <a:spcAft>
                <a:spcPct val="0"/>
              </a:spcAft>
              <a:defRPr>
                <a:solidFill>
                  <a:schemeClr val="tx1"/>
                </a:solidFill>
                <a:latin typeface="Arial" charset="0"/>
                <a:cs typeface="Times New Roman" pitchFamily="18" charset="0"/>
              </a:defRPr>
            </a:lvl8pPr>
            <a:lvl9pPr marL="3886200" indent="-228600" algn="ctr" eaLnBrk="0" fontAlgn="base" hangingPunct="0">
              <a:spcBef>
                <a:spcPct val="0"/>
              </a:spcBef>
              <a:spcAft>
                <a:spcPct val="0"/>
              </a:spcAft>
              <a:defRPr>
                <a:solidFill>
                  <a:schemeClr val="tx1"/>
                </a:solidFill>
                <a:latin typeface="Arial" charset="0"/>
                <a:cs typeface="Times New Roman" pitchFamily="18" charset="0"/>
              </a:defRPr>
            </a:lvl9pPr>
          </a:lstStyle>
          <a:p>
            <a:pPr algn="just" eaLnBrk="1" hangingPunct="1"/>
            <a:r>
              <a:rPr lang="ro-RO" altLang="en-US" sz="2200" dirty="0">
                <a:latin typeface="Cambria" panose="02040503050406030204" pitchFamily="18" charset="0"/>
                <a:ea typeface="Cambria" panose="02040503050406030204" pitchFamily="18" charset="0"/>
              </a:rPr>
              <a:t>Aproape toate sistemele de operare au o zonă de stocare a modalităților de control al accesului la sistem. În Linux, controlul accesului se face de obicei prin fișiere text situate în directorul </a:t>
            </a:r>
            <a:r>
              <a:rPr lang="en-US" altLang="en-US" sz="2200" dirty="0">
                <a:latin typeface="Cambria" panose="02040503050406030204" pitchFamily="18" charset="0"/>
                <a:ea typeface="Cambria" panose="02040503050406030204" pitchFamily="18" charset="0"/>
              </a:rPr>
              <a:t>/</a:t>
            </a:r>
            <a:r>
              <a:rPr lang="en-US" altLang="en-US" sz="2200" dirty="0" err="1">
                <a:latin typeface="Cambria" panose="02040503050406030204" pitchFamily="18" charset="0"/>
                <a:ea typeface="Cambria" panose="02040503050406030204" pitchFamily="18" charset="0"/>
              </a:rPr>
              <a:t>etc</a:t>
            </a:r>
            <a:r>
              <a:rPr lang="en-US" altLang="en-US" sz="2200" dirty="0">
                <a:latin typeface="Cambria" panose="02040503050406030204" pitchFamily="18" charset="0"/>
                <a:ea typeface="Cambria" panose="02040503050406030204" pitchFamily="18" charset="0"/>
              </a:rPr>
              <a:t>, </a:t>
            </a:r>
            <a:r>
              <a:rPr lang="ro-RO" altLang="en-US" sz="2200" dirty="0">
                <a:latin typeface="Cambria" panose="02040503050406030204" pitchFamily="18" charset="0"/>
                <a:ea typeface="Cambria" panose="02040503050406030204" pitchFamily="18" charset="0"/>
              </a:rPr>
              <a:t>unde sunt stocate fișierele de configurare a sistemului.</a:t>
            </a:r>
          </a:p>
          <a:p>
            <a:pPr algn="just" eaLnBrk="1" hangingPunct="1"/>
            <a:r>
              <a:rPr lang="ro-RO" altLang="en-US" sz="2200" dirty="0">
                <a:latin typeface="Cambria" panose="02040503050406030204" pitchFamily="18" charset="0"/>
                <a:ea typeface="Cambria" panose="02040503050406030204" pitchFamily="18" charset="0"/>
              </a:rPr>
              <a:t>În mod implicit, acest director poate fi citit de fiecare utilizator din sistem, dar poate fi scris doar de către </a:t>
            </a:r>
            <a:r>
              <a:rPr lang="ro-RO" altLang="en-US" sz="2200" dirty="0" err="1">
                <a:latin typeface="Cambria" panose="02040503050406030204" pitchFamily="18" charset="0"/>
                <a:ea typeface="Cambria" panose="02040503050406030204" pitchFamily="18" charset="0"/>
              </a:rPr>
              <a:t>root</a:t>
            </a:r>
            <a:r>
              <a:rPr lang="en-US" altLang="en-US" sz="2200" dirty="0">
                <a:latin typeface="Cambria" panose="02040503050406030204" pitchFamily="18" charset="0"/>
                <a:ea typeface="Cambria" panose="02040503050406030204" pitchFamily="18" charset="0"/>
              </a:rPr>
              <a:t>.</a:t>
            </a:r>
            <a:endParaRPr lang="ro-RO" altLang="en-US" sz="2200" dirty="0">
              <a:latin typeface="Cambria" panose="02040503050406030204" pitchFamily="18" charset="0"/>
              <a:ea typeface="Cambria" panose="02040503050406030204" pitchFamily="18" charset="0"/>
            </a:endParaRPr>
          </a:p>
          <a:p>
            <a:pPr algn="l" eaLnBrk="1" hangingPunct="1"/>
            <a:endParaRPr lang="ro-RO" altLang="en-US" sz="2200" dirty="0">
              <a:latin typeface="Cambria" panose="02040503050406030204" pitchFamily="18" charset="0"/>
              <a:ea typeface="Cambria" panose="02040503050406030204" pitchFamily="18" charset="0"/>
            </a:endParaRPr>
          </a:p>
          <a:p>
            <a:pPr eaLnBrk="1" hangingPunct="1"/>
            <a:r>
              <a:rPr lang="en-US" sz="2000" b="1" dirty="0">
                <a:latin typeface="Cambria" panose="02040503050406030204" pitchFamily="18" charset="0"/>
                <a:ea typeface="Cambria" panose="02040503050406030204" pitchFamily="18" charset="0"/>
              </a:rPr>
              <a:t>/</a:t>
            </a:r>
            <a:r>
              <a:rPr lang="en-US" sz="2000" b="1" dirty="0" err="1">
                <a:latin typeface="Cambria" panose="02040503050406030204" pitchFamily="18" charset="0"/>
                <a:ea typeface="Cambria" panose="02040503050406030204" pitchFamily="18" charset="0"/>
              </a:rPr>
              <a:t>etc</a:t>
            </a:r>
            <a:r>
              <a:rPr lang="en-US" sz="2000" b="1" dirty="0">
                <a:latin typeface="Cambria" panose="02040503050406030204" pitchFamily="18" charset="0"/>
                <a:ea typeface="Cambria" panose="02040503050406030204" pitchFamily="18" charset="0"/>
              </a:rPr>
              <a:t>/passwd</a:t>
            </a:r>
            <a:endParaRPr lang="ro-RO" sz="2000" b="1" dirty="0">
              <a:latin typeface="Cambria" panose="02040503050406030204" pitchFamily="18" charset="0"/>
              <a:ea typeface="Cambria" panose="02040503050406030204" pitchFamily="18" charset="0"/>
            </a:endParaRPr>
          </a:p>
          <a:p>
            <a:r>
              <a:rPr lang="ro-RO" sz="2000" dirty="0">
                <a:latin typeface="Cambria" panose="02040503050406030204" pitchFamily="18" charset="0"/>
                <a:ea typeface="Cambria" panose="02040503050406030204" pitchFamily="18" charset="0"/>
              </a:rPr>
              <a:t>Acest fișier stochează informații de bază despre utilizatorii din sistem, inclusiv UID și GID, directorul principal, </a:t>
            </a:r>
            <a:r>
              <a:rPr lang="ro-RO" sz="2000" dirty="0" err="1">
                <a:latin typeface="Cambria" panose="02040503050406030204" pitchFamily="18" charset="0"/>
                <a:ea typeface="Cambria" panose="02040503050406030204" pitchFamily="18" charset="0"/>
              </a:rPr>
              <a:t>shell-ul</a:t>
            </a:r>
            <a:r>
              <a:rPr lang="ro-RO" sz="2000" dirty="0">
                <a:latin typeface="Cambria" panose="02040503050406030204" pitchFamily="18" charset="0"/>
                <a:ea typeface="Cambria" panose="02040503050406030204" pitchFamily="18" charset="0"/>
              </a:rPr>
              <a:t> etc. În ciuda numelui, aici nu sunt stocate parole</a:t>
            </a:r>
            <a:r>
              <a:rPr lang="en-US" sz="2000" dirty="0">
                <a:latin typeface="Cambria" panose="02040503050406030204" pitchFamily="18" charset="0"/>
                <a:ea typeface="Cambria" panose="02040503050406030204" pitchFamily="18" charset="0"/>
              </a:rPr>
              <a:t>.</a:t>
            </a:r>
            <a:endParaRPr lang="ro-RO" sz="2000" dirty="0">
              <a:latin typeface="Cambria" panose="02040503050406030204" pitchFamily="18" charset="0"/>
              <a:ea typeface="Cambria" panose="02040503050406030204" pitchFamily="18" charset="0"/>
            </a:endParaRPr>
          </a:p>
          <a:p>
            <a:endParaRPr lang="en-US" sz="2000" b="1" dirty="0">
              <a:latin typeface="Cambria" panose="02040503050406030204" pitchFamily="18" charset="0"/>
              <a:ea typeface="Cambria" panose="02040503050406030204" pitchFamily="18" charset="0"/>
            </a:endParaRPr>
          </a:p>
          <a:p>
            <a:r>
              <a:rPr lang="en-US" sz="2000" b="1" dirty="0">
                <a:latin typeface="Cambria" panose="02040503050406030204" pitchFamily="18" charset="0"/>
                <a:ea typeface="Cambria" panose="02040503050406030204" pitchFamily="18" charset="0"/>
              </a:rPr>
              <a:t>/</a:t>
            </a:r>
            <a:r>
              <a:rPr lang="en-US" sz="2000" b="1" dirty="0" err="1">
                <a:latin typeface="Cambria" panose="02040503050406030204" pitchFamily="18" charset="0"/>
                <a:ea typeface="Cambria" panose="02040503050406030204" pitchFamily="18" charset="0"/>
              </a:rPr>
              <a:t>etc</a:t>
            </a:r>
            <a:r>
              <a:rPr lang="en-US" sz="2000" b="1" dirty="0">
                <a:latin typeface="Cambria" panose="02040503050406030204" pitchFamily="18" charset="0"/>
                <a:ea typeface="Cambria" panose="02040503050406030204" pitchFamily="18" charset="0"/>
              </a:rPr>
              <a:t>/group</a:t>
            </a:r>
            <a:endParaRPr lang="ro-RO" sz="2000" b="1" dirty="0">
              <a:latin typeface="Cambria" panose="02040503050406030204" pitchFamily="18" charset="0"/>
              <a:ea typeface="Cambria" panose="02040503050406030204" pitchFamily="18" charset="0"/>
            </a:endParaRPr>
          </a:p>
          <a:p>
            <a:r>
              <a:rPr lang="ro-RO" sz="2000" dirty="0">
                <a:latin typeface="Cambria" panose="02040503050406030204" pitchFamily="18" charset="0"/>
                <a:ea typeface="Cambria" panose="02040503050406030204" pitchFamily="18" charset="0"/>
              </a:rPr>
              <a:t>Acest fișier stochează informații de bază despre toate grupurile de utilizatori din sistem, cum ar fi numele grupului, GID-</a:t>
            </a:r>
            <a:r>
              <a:rPr lang="ro-RO" sz="2000" dirty="0" err="1">
                <a:latin typeface="Cambria" panose="02040503050406030204" pitchFamily="18" charset="0"/>
                <a:ea typeface="Cambria" panose="02040503050406030204" pitchFamily="18" charset="0"/>
              </a:rPr>
              <a:t>ul</a:t>
            </a:r>
            <a:r>
              <a:rPr lang="ro-RO" sz="2000" dirty="0">
                <a:latin typeface="Cambria" panose="02040503050406030204" pitchFamily="18" charset="0"/>
                <a:ea typeface="Cambria" panose="02040503050406030204" pitchFamily="18" charset="0"/>
              </a:rPr>
              <a:t> și membrii grupului</a:t>
            </a:r>
            <a:r>
              <a:rPr lang="en-US" sz="2000" dirty="0">
                <a:latin typeface="Cambria" panose="02040503050406030204" pitchFamily="18" charset="0"/>
                <a:ea typeface="Cambria" panose="02040503050406030204" pitchFamily="18" charset="0"/>
              </a:rPr>
              <a:t>.</a:t>
            </a:r>
          </a:p>
          <a:p>
            <a:pPr algn="l" eaLnBrk="1" hangingPunct="1"/>
            <a:endParaRPr lang="en-US" altLang="en-US"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024915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Times New Roman" pitchFamily="18" charset="0"/>
              </a:defRPr>
            </a:lvl1pPr>
            <a:lvl2pPr marL="742950" indent="-285750" eaLnBrk="0" hangingPunct="0">
              <a:defRPr>
                <a:solidFill>
                  <a:schemeClr val="tx1"/>
                </a:solidFill>
                <a:latin typeface="Arial" charset="0"/>
                <a:cs typeface="Times New Roman" pitchFamily="18" charset="0"/>
              </a:defRPr>
            </a:lvl2pPr>
            <a:lvl3pPr marL="1143000" indent="-228600" eaLnBrk="0" hangingPunct="0">
              <a:defRPr>
                <a:solidFill>
                  <a:schemeClr val="tx1"/>
                </a:solidFill>
                <a:latin typeface="Arial" charset="0"/>
                <a:cs typeface="Times New Roman" pitchFamily="18" charset="0"/>
              </a:defRPr>
            </a:lvl3pPr>
            <a:lvl4pPr marL="1600200" indent="-228600" eaLnBrk="0" hangingPunct="0">
              <a:defRPr>
                <a:solidFill>
                  <a:schemeClr val="tx1"/>
                </a:solidFill>
                <a:latin typeface="Arial" charset="0"/>
                <a:cs typeface="Times New Roman" pitchFamily="18" charset="0"/>
              </a:defRPr>
            </a:lvl4pPr>
            <a:lvl5pPr marL="2057400" indent="-228600" eaLnBrk="0" hangingPunct="0">
              <a:defRPr>
                <a:solidFill>
                  <a:schemeClr val="tx1"/>
                </a:solidFill>
                <a:latin typeface="Arial" charset="0"/>
                <a:cs typeface="Times New Roman" pitchFamily="18" charset="0"/>
              </a:defRPr>
            </a:lvl5pPr>
            <a:lvl6pPr marL="2514600" indent="-228600" algn="ctr" eaLnBrk="0" fontAlgn="base" hangingPunct="0">
              <a:spcBef>
                <a:spcPct val="0"/>
              </a:spcBef>
              <a:spcAft>
                <a:spcPct val="0"/>
              </a:spcAft>
              <a:defRPr>
                <a:solidFill>
                  <a:schemeClr val="tx1"/>
                </a:solidFill>
                <a:latin typeface="Arial" charset="0"/>
                <a:cs typeface="Times New Roman" pitchFamily="18" charset="0"/>
              </a:defRPr>
            </a:lvl6pPr>
            <a:lvl7pPr marL="2971800" indent="-228600" algn="ctr" eaLnBrk="0" fontAlgn="base" hangingPunct="0">
              <a:spcBef>
                <a:spcPct val="0"/>
              </a:spcBef>
              <a:spcAft>
                <a:spcPct val="0"/>
              </a:spcAft>
              <a:defRPr>
                <a:solidFill>
                  <a:schemeClr val="tx1"/>
                </a:solidFill>
                <a:latin typeface="Arial" charset="0"/>
                <a:cs typeface="Times New Roman" pitchFamily="18" charset="0"/>
              </a:defRPr>
            </a:lvl7pPr>
            <a:lvl8pPr marL="3429000" indent="-228600" algn="ctr" eaLnBrk="0" fontAlgn="base" hangingPunct="0">
              <a:spcBef>
                <a:spcPct val="0"/>
              </a:spcBef>
              <a:spcAft>
                <a:spcPct val="0"/>
              </a:spcAft>
              <a:defRPr>
                <a:solidFill>
                  <a:schemeClr val="tx1"/>
                </a:solidFill>
                <a:latin typeface="Arial" charset="0"/>
                <a:cs typeface="Times New Roman" pitchFamily="18" charset="0"/>
              </a:defRPr>
            </a:lvl8pPr>
            <a:lvl9pPr marL="3886200" indent="-228600" algn="ctr" eaLnBrk="0" fontAlgn="base" hangingPunct="0">
              <a:spcBef>
                <a:spcPct val="0"/>
              </a:spcBef>
              <a:spcAft>
                <a:spcPct val="0"/>
              </a:spcAft>
              <a:defRPr>
                <a:solidFill>
                  <a:schemeClr val="tx1"/>
                </a:solidFill>
                <a:latin typeface="Arial" charset="0"/>
                <a:cs typeface="Times New Roman" pitchFamily="18" charset="0"/>
              </a:defRPr>
            </a:lvl9pPr>
          </a:lstStyle>
          <a:p>
            <a:pPr eaLnBrk="1" hangingPunct="1"/>
            <a:fld id="{809E099F-D9B8-4DFC-A652-360CABB65D3A}" type="slidenum">
              <a:rPr lang="en-US" altLang="en-US">
                <a:latin typeface="Cambria" panose="02040503050406030204" pitchFamily="18" charset="0"/>
              </a:rPr>
              <a:pPr eaLnBrk="1" hangingPunct="1"/>
              <a:t>6</a:t>
            </a:fld>
            <a:endParaRPr lang="en-US" altLang="en-US">
              <a:latin typeface="Cambria" panose="02040503050406030204" pitchFamily="18" charset="0"/>
            </a:endParaRPr>
          </a:p>
        </p:txBody>
      </p:sp>
      <p:sp>
        <p:nvSpPr>
          <p:cNvPr id="3075" name="Rectangle 2"/>
          <p:cNvSpPr>
            <a:spLocks noGrp="1" noChangeArrowheads="1"/>
          </p:cNvSpPr>
          <p:nvPr>
            <p:ph type="title"/>
          </p:nvPr>
        </p:nvSpPr>
        <p:spPr>
          <a:xfrm>
            <a:off x="457200" y="37672"/>
            <a:ext cx="8229600" cy="876728"/>
          </a:xfrm>
        </p:spPr>
        <p:txBody>
          <a:bodyPr/>
          <a:lstStyle/>
          <a:p>
            <a:pPr eaLnBrk="1" hangingPunct="1"/>
            <a:r>
              <a:rPr lang="ro-RO" altLang="en-US" sz="3300" dirty="0">
                <a:solidFill>
                  <a:srgbClr val="CC3300"/>
                </a:solidFill>
                <a:latin typeface="Cambria" panose="02040503050406030204" pitchFamily="18" charset="0"/>
                <a:cs typeface="Times New Roman" pitchFamily="18" charset="0"/>
              </a:rPr>
              <a:t>Fișiere de control al accesului</a:t>
            </a:r>
            <a:endParaRPr lang="en-US" altLang="en-US" sz="3300" dirty="0">
              <a:solidFill>
                <a:srgbClr val="CC3300"/>
              </a:solidFill>
              <a:latin typeface="Cambria" panose="02040503050406030204" pitchFamily="18" charset="0"/>
              <a:cs typeface="Times New Roman" pitchFamily="18" charset="0"/>
            </a:endParaRPr>
          </a:p>
        </p:txBody>
      </p:sp>
      <p:sp>
        <p:nvSpPr>
          <p:cNvPr id="3077" name="Text Box 47"/>
          <p:cNvSpPr txBox="1">
            <a:spLocks noChangeArrowheads="1"/>
          </p:cNvSpPr>
          <p:nvPr/>
        </p:nvSpPr>
        <p:spPr bwMode="auto">
          <a:xfrm>
            <a:off x="457200" y="1066800"/>
            <a:ext cx="8305800" cy="68655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defRPr>
                <a:solidFill>
                  <a:schemeClr val="tx1"/>
                </a:solidFill>
                <a:latin typeface="Arial" charset="0"/>
                <a:cs typeface="Times New Roman" pitchFamily="18" charset="0"/>
              </a:defRPr>
            </a:lvl1pPr>
            <a:lvl2pPr marL="742950" indent="-285750" eaLnBrk="0" hangingPunct="0">
              <a:defRPr>
                <a:solidFill>
                  <a:schemeClr val="tx1"/>
                </a:solidFill>
                <a:latin typeface="Arial" charset="0"/>
                <a:cs typeface="Times New Roman" pitchFamily="18" charset="0"/>
              </a:defRPr>
            </a:lvl2pPr>
            <a:lvl3pPr marL="1143000" indent="-228600" eaLnBrk="0" hangingPunct="0">
              <a:defRPr>
                <a:solidFill>
                  <a:schemeClr val="tx1"/>
                </a:solidFill>
                <a:latin typeface="Arial" charset="0"/>
                <a:cs typeface="Times New Roman" pitchFamily="18" charset="0"/>
              </a:defRPr>
            </a:lvl3pPr>
            <a:lvl4pPr marL="1600200" indent="-228600" eaLnBrk="0" hangingPunct="0">
              <a:defRPr>
                <a:solidFill>
                  <a:schemeClr val="tx1"/>
                </a:solidFill>
                <a:latin typeface="Arial" charset="0"/>
                <a:cs typeface="Times New Roman" pitchFamily="18" charset="0"/>
              </a:defRPr>
            </a:lvl4pPr>
            <a:lvl5pPr marL="2057400" indent="-228600" eaLnBrk="0" hangingPunct="0">
              <a:defRPr>
                <a:solidFill>
                  <a:schemeClr val="tx1"/>
                </a:solidFill>
                <a:latin typeface="Arial" charset="0"/>
                <a:cs typeface="Times New Roman" pitchFamily="18" charset="0"/>
              </a:defRPr>
            </a:lvl5pPr>
            <a:lvl6pPr marL="2514600" indent="-228600" algn="ctr" eaLnBrk="0" fontAlgn="base" hangingPunct="0">
              <a:spcBef>
                <a:spcPct val="0"/>
              </a:spcBef>
              <a:spcAft>
                <a:spcPct val="0"/>
              </a:spcAft>
              <a:defRPr>
                <a:solidFill>
                  <a:schemeClr val="tx1"/>
                </a:solidFill>
                <a:latin typeface="Arial" charset="0"/>
                <a:cs typeface="Times New Roman" pitchFamily="18" charset="0"/>
              </a:defRPr>
            </a:lvl6pPr>
            <a:lvl7pPr marL="2971800" indent="-228600" algn="ctr" eaLnBrk="0" fontAlgn="base" hangingPunct="0">
              <a:spcBef>
                <a:spcPct val="0"/>
              </a:spcBef>
              <a:spcAft>
                <a:spcPct val="0"/>
              </a:spcAft>
              <a:defRPr>
                <a:solidFill>
                  <a:schemeClr val="tx1"/>
                </a:solidFill>
                <a:latin typeface="Arial" charset="0"/>
                <a:cs typeface="Times New Roman" pitchFamily="18" charset="0"/>
              </a:defRPr>
            </a:lvl7pPr>
            <a:lvl8pPr marL="3429000" indent="-228600" algn="ctr" eaLnBrk="0" fontAlgn="base" hangingPunct="0">
              <a:spcBef>
                <a:spcPct val="0"/>
              </a:spcBef>
              <a:spcAft>
                <a:spcPct val="0"/>
              </a:spcAft>
              <a:defRPr>
                <a:solidFill>
                  <a:schemeClr val="tx1"/>
                </a:solidFill>
                <a:latin typeface="Arial" charset="0"/>
                <a:cs typeface="Times New Roman" pitchFamily="18" charset="0"/>
              </a:defRPr>
            </a:lvl8pPr>
            <a:lvl9pPr marL="3886200" indent="-228600" algn="ctr" eaLnBrk="0" fontAlgn="base" hangingPunct="0">
              <a:spcBef>
                <a:spcPct val="0"/>
              </a:spcBef>
              <a:spcAft>
                <a:spcPct val="0"/>
              </a:spcAft>
              <a:defRPr>
                <a:solidFill>
                  <a:schemeClr val="tx1"/>
                </a:solidFill>
                <a:latin typeface="Arial" charset="0"/>
                <a:cs typeface="Times New Roman" pitchFamily="18" charset="0"/>
              </a:defRPr>
            </a:lvl9pPr>
          </a:lstStyle>
          <a:p>
            <a:r>
              <a:rPr lang="en-US" sz="2200" b="1" dirty="0">
                <a:latin typeface="Cambria" panose="02040503050406030204" pitchFamily="18" charset="0"/>
                <a:ea typeface="Cambria" panose="02040503050406030204" pitchFamily="18" charset="0"/>
              </a:rPr>
              <a:t>/</a:t>
            </a:r>
            <a:r>
              <a:rPr lang="en-US" sz="2200" b="1" dirty="0" err="1">
                <a:latin typeface="Cambria" panose="02040503050406030204" pitchFamily="18" charset="0"/>
                <a:ea typeface="Cambria" panose="02040503050406030204" pitchFamily="18" charset="0"/>
              </a:rPr>
              <a:t>etc</a:t>
            </a:r>
            <a:r>
              <a:rPr lang="en-US" sz="2200" b="1" dirty="0">
                <a:latin typeface="Cambria" panose="02040503050406030204" pitchFamily="18" charset="0"/>
                <a:ea typeface="Cambria" panose="02040503050406030204" pitchFamily="18" charset="0"/>
              </a:rPr>
              <a:t>/shadow</a:t>
            </a:r>
            <a:endParaRPr lang="ro-RO" sz="2200" b="1" dirty="0">
              <a:latin typeface="Cambria" panose="02040503050406030204" pitchFamily="18" charset="0"/>
              <a:ea typeface="Cambria" panose="02040503050406030204" pitchFamily="18" charset="0"/>
            </a:endParaRPr>
          </a:p>
          <a:p>
            <a:r>
              <a:rPr lang="ro-RO" sz="2200" dirty="0">
                <a:latin typeface="Cambria" panose="02040503050406030204" pitchFamily="18" charset="0"/>
                <a:ea typeface="Cambria" panose="02040503050406030204" pitchFamily="18" charset="0"/>
              </a:rPr>
              <a:t>Aici sunt stocate parolele utilizatorilor. Acestea sunt codificate prin </a:t>
            </a:r>
            <a:r>
              <a:rPr lang="ro-RO" sz="2200" dirty="0" err="1">
                <a:latin typeface="Cambria" panose="02040503050406030204" pitchFamily="18" charset="0"/>
                <a:ea typeface="Cambria" panose="02040503050406030204" pitchFamily="18" charset="0"/>
              </a:rPr>
              <a:t>hashing</a:t>
            </a:r>
            <a:r>
              <a:rPr lang="ro-RO" sz="2200" dirty="0">
                <a:latin typeface="Cambria" panose="02040503050406030204" pitchFamily="18" charset="0"/>
                <a:ea typeface="Cambria" panose="02040503050406030204" pitchFamily="18" charset="0"/>
              </a:rPr>
              <a:t>, pentru securitate</a:t>
            </a:r>
            <a:r>
              <a:rPr lang="en-US" sz="2200" dirty="0">
                <a:latin typeface="Cambria" panose="02040503050406030204" pitchFamily="18" charset="0"/>
                <a:ea typeface="Cambria" panose="02040503050406030204" pitchFamily="18" charset="0"/>
              </a:rPr>
              <a:t>.</a:t>
            </a:r>
            <a:endParaRPr lang="ro-RO" sz="2200" dirty="0">
              <a:latin typeface="Cambria" panose="02040503050406030204" pitchFamily="18" charset="0"/>
              <a:ea typeface="Cambria" panose="02040503050406030204" pitchFamily="18" charset="0"/>
            </a:endParaRPr>
          </a:p>
          <a:p>
            <a:endParaRPr lang="ro-RO" sz="2200" dirty="0">
              <a:latin typeface="Cambria" panose="02040503050406030204" pitchFamily="18" charset="0"/>
              <a:ea typeface="Cambria" panose="02040503050406030204" pitchFamily="18" charset="0"/>
            </a:endParaRPr>
          </a:p>
          <a:p>
            <a:r>
              <a:rPr lang="en-US" sz="2200" b="1" dirty="0">
                <a:latin typeface="Cambria" panose="02040503050406030204" pitchFamily="18" charset="0"/>
                <a:ea typeface="Cambria" panose="02040503050406030204" pitchFamily="18" charset="0"/>
              </a:rPr>
              <a:t>/</a:t>
            </a:r>
            <a:r>
              <a:rPr lang="en-US" sz="2200" b="1" dirty="0" err="1">
                <a:latin typeface="Cambria" panose="02040503050406030204" pitchFamily="18" charset="0"/>
                <a:ea typeface="Cambria" panose="02040503050406030204" pitchFamily="18" charset="0"/>
              </a:rPr>
              <a:t>etc</a:t>
            </a:r>
            <a:r>
              <a:rPr lang="en-US" sz="2200" b="1" dirty="0">
                <a:latin typeface="Cambria" panose="02040503050406030204" pitchFamily="18" charset="0"/>
                <a:ea typeface="Cambria" panose="02040503050406030204" pitchFamily="18" charset="0"/>
              </a:rPr>
              <a:t>/</a:t>
            </a:r>
            <a:r>
              <a:rPr lang="en-US" sz="2200" b="1" dirty="0" err="1">
                <a:latin typeface="Cambria" panose="02040503050406030204" pitchFamily="18" charset="0"/>
                <a:ea typeface="Cambria" panose="02040503050406030204" pitchFamily="18" charset="0"/>
              </a:rPr>
              <a:t>gshadow</a:t>
            </a:r>
            <a:endParaRPr lang="ro-RO" sz="2200" b="1" dirty="0">
              <a:latin typeface="Cambria" panose="02040503050406030204" pitchFamily="18" charset="0"/>
              <a:ea typeface="Cambria" panose="02040503050406030204" pitchFamily="18" charset="0"/>
            </a:endParaRPr>
          </a:p>
          <a:p>
            <a:r>
              <a:rPr lang="ro-RO" sz="2200" dirty="0">
                <a:latin typeface="Cambria" panose="02040503050406030204" pitchFamily="18" charset="0"/>
                <a:ea typeface="Cambria" panose="02040503050406030204" pitchFamily="18" charset="0"/>
              </a:rPr>
              <a:t>Acest fișier stochează informații mai detaliate despre grupuri, inclusiv o parolă </a:t>
            </a:r>
            <a:r>
              <a:rPr lang="ro-RO" sz="2200" i="1" dirty="0" err="1">
                <a:latin typeface="Cambria" panose="02040503050406030204" pitchFamily="18" charset="0"/>
                <a:ea typeface="Cambria" panose="02040503050406030204" pitchFamily="18" charset="0"/>
              </a:rPr>
              <a:t>hash</a:t>
            </a:r>
            <a:r>
              <a:rPr lang="ro-RO" sz="2200" dirty="0">
                <a:latin typeface="Cambria" panose="02040503050406030204" pitchFamily="18" charset="0"/>
                <a:ea typeface="Cambria" panose="02040503050406030204" pitchFamily="18" charset="0"/>
              </a:rPr>
              <a:t> care permite utilizatorilor să devină temporar membri ai grupului, o listă de utilizatori care pot deveni membri ai grupului și o listă de administratori de grup.</a:t>
            </a:r>
          </a:p>
          <a:p>
            <a:endParaRPr lang="ro-RO" sz="2200" dirty="0">
              <a:latin typeface="Cambria" panose="02040503050406030204" pitchFamily="18" charset="0"/>
              <a:ea typeface="Cambria" panose="02040503050406030204" pitchFamily="18" charset="0"/>
            </a:endParaRPr>
          </a:p>
          <a:p>
            <a:r>
              <a:rPr lang="en-US" sz="2200" b="1" dirty="0">
                <a:latin typeface="Cambria" panose="02040503050406030204" pitchFamily="18" charset="0"/>
                <a:ea typeface="Cambria" panose="02040503050406030204" pitchFamily="18" charset="0"/>
              </a:rPr>
              <a:t>/</a:t>
            </a:r>
            <a:r>
              <a:rPr lang="en-US" sz="2200" b="1" dirty="0" err="1">
                <a:latin typeface="Cambria" panose="02040503050406030204" pitchFamily="18" charset="0"/>
                <a:ea typeface="Cambria" panose="02040503050406030204" pitchFamily="18" charset="0"/>
              </a:rPr>
              <a:t>etc</a:t>
            </a:r>
            <a:r>
              <a:rPr lang="en-US" sz="2200" b="1" dirty="0">
                <a:latin typeface="Cambria" panose="02040503050406030204" pitchFamily="18" charset="0"/>
                <a:ea typeface="Cambria" panose="02040503050406030204" pitchFamily="18" charset="0"/>
              </a:rPr>
              <a:t>/</a:t>
            </a:r>
            <a:r>
              <a:rPr lang="en-US" sz="2200" b="1" dirty="0" err="1">
                <a:latin typeface="Cambria" panose="02040503050406030204" pitchFamily="18" charset="0"/>
                <a:ea typeface="Cambria" panose="02040503050406030204" pitchFamily="18" charset="0"/>
              </a:rPr>
              <a:t>sudoers</a:t>
            </a:r>
            <a:endParaRPr lang="en-US" sz="2200" b="1" dirty="0">
              <a:latin typeface="Cambria" panose="02040503050406030204" pitchFamily="18" charset="0"/>
              <a:ea typeface="Cambria" panose="02040503050406030204" pitchFamily="18" charset="0"/>
            </a:endParaRPr>
          </a:p>
          <a:p>
            <a:r>
              <a:rPr lang="ro-RO" sz="2200" dirty="0">
                <a:latin typeface="Cambria" panose="02040503050406030204" pitchFamily="18" charset="0"/>
                <a:ea typeface="Cambria" panose="02040503050406030204" pitchFamily="18" charset="0"/>
              </a:rPr>
              <a:t>Acest fișier controlează cine poate folosi comanda </a:t>
            </a:r>
            <a:r>
              <a:rPr lang="ro-RO" sz="2200" b="1" dirty="0" err="1">
                <a:latin typeface="Cambria" panose="02040503050406030204" pitchFamily="18" charset="0"/>
                <a:ea typeface="Cambria" panose="02040503050406030204" pitchFamily="18" charset="0"/>
              </a:rPr>
              <a:t>sudo</a:t>
            </a:r>
            <a:r>
              <a:rPr lang="ro-RO" sz="2200" dirty="0">
                <a:latin typeface="Cambria" panose="02040503050406030204" pitchFamily="18" charset="0"/>
                <a:ea typeface="Cambria" panose="02040503050406030204" pitchFamily="18" charset="0"/>
              </a:rPr>
              <a:t> și modul în care poate fi folosită.</a:t>
            </a:r>
          </a:p>
          <a:p>
            <a:endParaRPr lang="ro-RO" sz="2200" dirty="0">
              <a:latin typeface="Cambria" panose="02040503050406030204" pitchFamily="18" charset="0"/>
              <a:ea typeface="Cambria" panose="02040503050406030204" pitchFamily="18" charset="0"/>
            </a:endParaRPr>
          </a:p>
          <a:p>
            <a:r>
              <a:rPr lang="en-US" sz="2200" b="1" dirty="0">
                <a:latin typeface="Cambria" panose="02040503050406030204" pitchFamily="18" charset="0"/>
                <a:ea typeface="Cambria" panose="02040503050406030204" pitchFamily="18" charset="0"/>
              </a:rPr>
              <a:t>/</a:t>
            </a:r>
            <a:r>
              <a:rPr lang="en-US" sz="2200" b="1" dirty="0" err="1">
                <a:latin typeface="Cambria" panose="02040503050406030204" pitchFamily="18" charset="0"/>
                <a:ea typeface="Cambria" panose="02040503050406030204" pitchFamily="18" charset="0"/>
              </a:rPr>
              <a:t>etc</a:t>
            </a:r>
            <a:r>
              <a:rPr lang="en-US" sz="2200" b="1" dirty="0">
                <a:latin typeface="Cambria" panose="02040503050406030204" pitchFamily="18" charset="0"/>
                <a:ea typeface="Cambria" panose="02040503050406030204" pitchFamily="18" charset="0"/>
              </a:rPr>
              <a:t>/</a:t>
            </a:r>
            <a:r>
              <a:rPr lang="en-US" sz="2200" b="1" dirty="0" err="1">
                <a:latin typeface="Cambria" panose="02040503050406030204" pitchFamily="18" charset="0"/>
                <a:ea typeface="Cambria" panose="02040503050406030204" pitchFamily="18" charset="0"/>
              </a:rPr>
              <a:t>sudoers.d</a:t>
            </a:r>
            <a:endParaRPr lang="en-US" sz="2200" b="1" dirty="0">
              <a:latin typeface="Cambria" panose="02040503050406030204" pitchFamily="18" charset="0"/>
              <a:ea typeface="Cambria" panose="02040503050406030204" pitchFamily="18" charset="0"/>
            </a:endParaRPr>
          </a:p>
          <a:p>
            <a:r>
              <a:rPr lang="ro-RO" sz="2200" dirty="0">
                <a:latin typeface="Cambria" panose="02040503050406030204" pitchFamily="18" charset="0"/>
                <a:ea typeface="Cambria" panose="02040503050406030204" pitchFamily="18" charset="0"/>
              </a:rPr>
              <a:t>Acest director poate conține fișiere care suplimentează setările din fișierul </a:t>
            </a:r>
            <a:r>
              <a:rPr lang="ro-RO" sz="2200" b="1" dirty="0" err="1">
                <a:latin typeface="Cambria" panose="02040503050406030204" pitchFamily="18" charset="0"/>
                <a:ea typeface="Cambria" panose="02040503050406030204" pitchFamily="18" charset="0"/>
              </a:rPr>
              <a:t>sudoers</a:t>
            </a:r>
            <a:r>
              <a:rPr lang="ro-RO" sz="2200" dirty="0">
                <a:latin typeface="Cambria" panose="02040503050406030204" pitchFamily="18" charset="0"/>
                <a:ea typeface="Cambria" panose="02040503050406030204" pitchFamily="18" charset="0"/>
              </a:rPr>
              <a:t>.</a:t>
            </a:r>
          </a:p>
          <a:p>
            <a:endParaRPr lang="en-US" sz="2200" dirty="0">
              <a:latin typeface="Cambria" panose="02040503050406030204" pitchFamily="18" charset="0"/>
              <a:ea typeface="Cambria" panose="02040503050406030204" pitchFamily="18" charset="0"/>
            </a:endParaRPr>
          </a:p>
          <a:p>
            <a:endParaRPr lang="ro-RO" sz="2200" dirty="0">
              <a:latin typeface="Cambria" panose="02040503050406030204" pitchFamily="18" charset="0"/>
              <a:ea typeface="Cambria" panose="02040503050406030204" pitchFamily="18" charset="0"/>
            </a:endParaRPr>
          </a:p>
          <a:p>
            <a:pPr algn="l" eaLnBrk="1" hangingPunct="1"/>
            <a:endParaRPr lang="en-US" altLang="en-US"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209062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Times New Roman" pitchFamily="18" charset="0"/>
              </a:defRPr>
            </a:lvl1pPr>
            <a:lvl2pPr marL="742950" indent="-285750" eaLnBrk="0" hangingPunct="0">
              <a:defRPr>
                <a:solidFill>
                  <a:schemeClr val="tx1"/>
                </a:solidFill>
                <a:latin typeface="Arial" charset="0"/>
                <a:cs typeface="Times New Roman" pitchFamily="18" charset="0"/>
              </a:defRPr>
            </a:lvl2pPr>
            <a:lvl3pPr marL="1143000" indent="-228600" eaLnBrk="0" hangingPunct="0">
              <a:defRPr>
                <a:solidFill>
                  <a:schemeClr val="tx1"/>
                </a:solidFill>
                <a:latin typeface="Arial" charset="0"/>
                <a:cs typeface="Times New Roman" pitchFamily="18" charset="0"/>
              </a:defRPr>
            </a:lvl3pPr>
            <a:lvl4pPr marL="1600200" indent="-228600" eaLnBrk="0" hangingPunct="0">
              <a:defRPr>
                <a:solidFill>
                  <a:schemeClr val="tx1"/>
                </a:solidFill>
                <a:latin typeface="Arial" charset="0"/>
                <a:cs typeface="Times New Roman" pitchFamily="18" charset="0"/>
              </a:defRPr>
            </a:lvl4pPr>
            <a:lvl5pPr marL="2057400" indent="-228600" eaLnBrk="0" hangingPunct="0">
              <a:defRPr>
                <a:solidFill>
                  <a:schemeClr val="tx1"/>
                </a:solidFill>
                <a:latin typeface="Arial" charset="0"/>
                <a:cs typeface="Times New Roman" pitchFamily="18" charset="0"/>
              </a:defRPr>
            </a:lvl5pPr>
            <a:lvl6pPr marL="2514600" indent="-228600" algn="ctr" eaLnBrk="0" fontAlgn="base" hangingPunct="0">
              <a:spcBef>
                <a:spcPct val="0"/>
              </a:spcBef>
              <a:spcAft>
                <a:spcPct val="0"/>
              </a:spcAft>
              <a:defRPr>
                <a:solidFill>
                  <a:schemeClr val="tx1"/>
                </a:solidFill>
                <a:latin typeface="Arial" charset="0"/>
                <a:cs typeface="Times New Roman" pitchFamily="18" charset="0"/>
              </a:defRPr>
            </a:lvl6pPr>
            <a:lvl7pPr marL="2971800" indent="-228600" algn="ctr" eaLnBrk="0" fontAlgn="base" hangingPunct="0">
              <a:spcBef>
                <a:spcPct val="0"/>
              </a:spcBef>
              <a:spcAft>
                <a:spcPct val="0"/>
              </a:spcAft>
              <a:defRPr>
                <a:solidFill>
                  <a:schemeClr val="tx1"/>
                </a:solidFill>
                <a:latin typeface="Arial" charset="0"/>
                <a:cs typeface="Times New Roman" pitchFamily="18" charset="0"/>
              </a:defRPr>
            </a:lvl7pPr>
            <a:lvl8pPr marL="3429000" indent="-228600" algn="ctr" eaLnBrk="0" fontAlgn="base" hangingPunct="0">
              <a:spcBef>
                <a:spcPct val="0"/>
              </a:spcBef>
              <a:spcAft>
                <a:spcPct val="0"/>
              </a:spcAft>
              <a:defRPr>
                <a:solidFill>
                  <a:schemeClr val="tx1"/>
                </a:solidFill>
                <a:latin typeface="Arial" charset="0"/>
                <a:cs typeface="Times New Roman" pitchFamily="18" charset="0"/>
              </a:defRPr>
            </a:lvl8pPr>
            <a:lvl9pPr marL="3886200" indent="-228600" algn="ctr" eaLnBrk="0" fontAlgn="base" hangingPunct="0">
              <a:spcBef>
                <a:spcPct val="0"/>
              </a:spcBef>
              <a:spcAft>
                <a:spcPct val="0"/>
              </a:spcAft>
              <a:defRPr>
                <a:solidFill>
                  <a:schemeClr val="tx1"/>
                </a:solidFill>
                <a:latin typeface="Arial" charset="0"/>
                <a:cs typeface="Times New Roman" pitchFamily="18" charset="0"/>
              </a:defRPr>
            </a:lvl9pPr>
          </a:lstStyle>
          <a:p>
            <a:pPr eaLnBrk="1" hangingPunct="1"/>
            <a:fld id="{809E099F-D9B8-4DFC-A652-360CABB65D3A}" type="slidenum">
              <a:rPr lang="en-US" altLang="en-US">
                <a:latin typeface="Cambria" panose="02040503050406030204" pitchFamily="18" charset="0"/>
              </a:rPr>
              <a:pPr eaLnBrk="1" hangingPunct="1"/>
              <a:t>7</a:t>
            </a:fld>
            <a:endParaRPr lang="en-US" altLang="en-US">
              <a:latin typeface="Cambria" panose="02040503050406030204" pitchFamily="18" charset="0"/>
            </a:endParaRPr>
          </a:p>
        </p:txBody>
      </p:sp>
      <p:sp>
        <p:nvSpPr>
          <p:cNvPr id="3075" name="Rectangle 2"/>
          <p:cNvSpPr>
            <a:spLocks noGrp="1" noChangeArrowheads="1"/>
          </p:cNvSpPr>
          <p:nvPr>
            <p:ph type="title"/>
          </p:nvPr>
        </p:nvSpPr>
        <p:spPr>
          <a:xfrm>
            <a:off x="457200" y="37672"/>
            <a:ext cx="8229600" cy="1143000"/>
          </a:xfrm>
        </p:spPr>
        <p:txBody>
          <a:bodyPr/>
          <a:lstStyle/>
          <a:p>
            <a:pPr eaLnBrk="1" hangingPunct="1"/>
            <a:r>
              <a:rPr lang="ro-RO" altLang="en-US" sz="3300" dirty="0">
                <a:solidFill>
                  <a:srgbClr val="CC3300"/>
                </a:solidFill>
                <a:latin typeface="Cambria" panose="02040503050406030204" pitchFamily="18" charset="0"/>
                <a:cs typeface="Times New Roman" pitchFamily="18" charset="0"/>
              </a:rPr>
              <a:t>Fișiere de control al accesului</a:t>
            </a:r>
            <a:endParaRPr lang="en-US" altLang="en-US" sz="3300" dirty="0">
              <a:solidFill>
                <a:srgbClr val="CC3300"/>
              </a:solidFill>
              <a:latin typeface="Cambria" panose="02040503050406030204" pitchFamily="18" charset="0"/>
              <a:cs typeface="Times New Roman" pitchFamily="18" charset="0"/>
            </a:endParaRPr>
          </a:p>
        </p:txBody>
      </p:sp>
      <p:sp>
        <p:nvSpPr>
          <p:cNvPr id="3077" name="Text Box 47"/>
          <p:cNvSpPr txBox="1">
            <a:spLocks noChangeArrowheads="1"/>
          </p:cNvSpPr>
          <p:nvPr/>
        </p:nvSpPr>
        <p:spPr bwMode="auto">
          <a:xfrm>
            <a:off x="457200" y="1204645"/>
            <a:ext cx="8305800" cy="5535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defRPr>
                <a:solidFill>
                  <a:schemeClr val="tx1"/>
                </a:solidFill>
                <a:latin typeface="Arial" charset="0"/>
                <a:cs typeface="Times New Roman" pitchFamily="18" charset="0"/>
              </a:defRPr>
            </a:lvl1pPr>
            <a:lvl2pPr marL="742950" indent="-285750" eaLnBrk="0" hangingPunct="0">
              <a:defRPr>
                <a:solidFill>
                  <a:schemeClr val="tx1"/>
                </a:solidFill>
                <a:latin typeface="Arial" charset="0"/>
                <a:cs typeface="Times New Roman" pitchFamily="18" charset="0"/>
              </a:defRPr>
            </a:lvl2pPr>
            <a:lvl3pPr marL="1143000" indent="-228600" eaLnBrk="0" hangingPunct="0">
              <a:defRPr>
                <a:solidFill>
                  <a:schemeClr val="tx1"/>
                </a:solidFill>
                <a:latin typeface="Arial" charset="0"/>
                <a:cs typeface="Times New Roman" pitchFamily="18" charset="0"/>
              </a:defRPr>
            </a:lvl3pPr>
            <a:lvl4pPr marL="1600200" indent="-228600" eaLnBrk="0" hangingPunct="0">
              <a:defRPr>
                <a:solidFill>
                  <a:schemeClr val="tx1"/>
                </a:solidFill>
                <a:latin typeface="Arial" charset="0"/>
                <a:cs typeface="Times New Roman" pitchFamily="18" charset="0"/>
              </a:defRPr>
            </a:lvl4pPr>
            <a:lvl5pPr marL="2057400" indent="-228600" eaLnBrk="0" hangingPunct="0">
              <a:defRPr>
                <a:solidFill>
                  <a:schemeClr val="tx1"/>
                </a:solidFill>
                <a:latin typeface="Arial" charset="0"/>
                <a:cs typeface="Times New Roman" pitchFamily="18" charset="0"/>
              </a:defRPr>
            </a:lvl5pPr>
            <a:lvl6pPr marL="2514600" indent="-228600" algn="ctr" eaLnBrk="0" fontAlgn="base" hangingPunct="0">
              <a:spcBef>
                <a:spcPct val="0"/>
              </a:spcBef>
              <a:spcAft>
                <a:spcPct val="0"/>
              </a:spcAft>
              <a:defRPr>
                <a:solidFill>
                  <a:schemeClr val="tx1"/>
                </a:solidFill>
                <a:latin typeface="Arial" charset="0"/>
                <a:cs typeface="Times New Roman" pitchFamily="18" charset="0"/>
              </a:defRPr>
            </a:lvl6pPr>
            <a:lvl7pPr marL="2971800" indent="-228600" algn="ctr" eaLnBrk="0" fontAlgn="base" hangingPunct="0">
              <a:spcBef>
                <a:spcPct val="0"/>
              </a:spcBef>
              <a:spcAft>
                <a:spcPct val="0"/>
              </a:spcAft>
              <a:defRPr>
                <a:solidFill>
                  <a:schemeClr val="tx1"/>
                </a:solidFill>
                <a:latin typeface="Arial" charset="0"/>
                <a:cs typeface="Times New Roman" pitchFamily="18" charset="0"/>
              </a:defRPr>
            </a:lvl7pPr>
            <a:lvl8pPr marL="3429000" indent="-228600" algn="ctr" eaLnBrk="0" fontAlgn="base" hangingPunct="0">
              <a:spcBef>
                <a:spcPct val="0"/>
              </a:spcBef>
              <a:spcAft>
                <a:spcPct val="0"/>
              </a:spcAft>
              <a:defRPr>
                <a:solidFill>
                  <a:schemeClr val="tx1"/>
                </a:solidFill>
                <a:latin typeface="Arial" charset="0"/>
                <a:cs typeface="Times New Roman" pitchFamily="18" charset="0"/>
              </a:defRPr>
            </a:lvl8pPr>
            <a:lvl9pPr marL="3886200" indent="-228600" algn="ctr" eaLnBrk="0" fontAlgn="base" hangingPunct="0">
              <a:spcBef>
                <a:spcPct val="0"/>
              </a:spcBef>
              <a:spcAft>
                <a:spcPct val="0"/>
              </a:spcAft>
              <a:defRPr>
                <a:solidFill>
                  <a:schemeClr val="tx1"/>
                </a:solidFill>
                <a:latin typeface="Arial" charset="0"/>
                <a:cs typeface="Times New Roman" pitchFamily="18" charset="0"/>
              </a:defRPr>
            </a:lvl9pPr>
          </a:lstStyle>
          <a:p>
            <a:r>
              <a:rPr lang="en-US" sz="2200" b="1" dirty="0">
                <a:latin typeface="Cambria" panose="02040503050406030204" pitchFamily="18" charset="0"/>
                <a:ea typeface="Cambria" panose="02040503050406030204" pitchFamily="18" charset="0"/>
              </a:rPr>
              <a:t>/</a:t>
            </a:r>
            <a:r>
              <a:rPr lang="en-US" sz="2200" b="1" dirty="0" err="1">
                <a:latin typeface="Cambria" panose="02040503050406030204" pitchFamily="18" charset="0"/>
                <a:ea typeface="Cambria" panose="02040503050406030204" pitchFamily="18" charset="0"/>
              </a:rPr>
              <a:t>etc</a:t>
            </a:r>
            <a:r>
              <a:rPr lang="en-US" sz="2200" b="1" dirty="0">
                <a:latin typeface="Cambria" panose="02040503050406030204" pitchFamily="18" charset="0"/>
                <a:ea typeface="Cambria" panose="02040503050406030204" pitchFamily="18" charset="0"/>
              </a:rPr>
              <a:t>/passwd</a:t>
            </a:r>
            <a:endParaRPr lang="ro-RO" sz="2200" dirty="0">
              <a:latin typeface="Cambria" panose="02040503050406030204" pitchFamily="18" charset="0"/>
              <a:ea typeface="Cambria" panose="02040503050406030204" pitchFamily="18" charset="0"/>
            </a:endParaRPr>
          </a:p>
          <a:p>
            <a:r>
              <a:rPr lang="ro-RO" sz="2200" dirty="0">
                <a:latin typeface="Cambria" panose="02040503050406030204" pitchFamily="18" charset="0"/>
                <a:ea typeface="Cambria" panose="02040503050406030204" pitchFamily="18" charset="0"/>
              </a:rPr>
              <a:t>Fișierul /etc/</a:t>
            </a:r>
            <a:r>
              <a:rPr lang="ro-RO" sz="2200" dirty="0" err="1">
                <a:latin typeface="Cambria" panose="02040503050406030204" pitchFamily="18" charset="0"/>
                <a:ea typeface="Cambria" panose="02040503050406030204" pitchFamily="18" charset="0"/>
              </a:rPr>
              <a:t>passwd</a:t>
            </a:r>
            <a:r>
              <a:rPr lang="ro-RO" sz="2200" dirty="0">
                <a:latin typeface="Cambria" panose="02040503050406030204" pitchFamily="18" charset="0"/>
                <a:ea typeface="Cambria" panose="02040503050406030204" pitchFamily="18" charset="0"/>
              </a:rPr>
              <a:t> este denumit în mod obișnuit „</a:t>
            </a:r>
            <a:r>
              <a:rPr lang="en-US" sz="2200" dirty="0" err="1">
                <a:latin typeface="Cambria" panose="02040503050406030204" pitchFamily="18" charset="0"/>
                <a:ea typeface="Cambria" panose="02040503050406030204" pitchFamily="18" charset="0"/>
              </a:rPr>
              <a:t>fișier</a:t>
            </a:r>
            <a:r>
              <a:rPr lang="ro-RO" sz="2200" dirty="0" err="1">
                <a:latin typeface="Cambria" panose="02040503050406030204" pitchFamily="18" charset="0"/>
                <a:ea typeface="Cambria" panose="02040503050406030204" pitchFamily="18" charset="0"/>
              </a:rPr>
              <a:t>ul</a:t>
            </a:r>
            <a:r>
              <a:rPr lang="en-US" sz="2200" dirty="0">
                <a:latin typeface="Cambria" panose="02040503050406030204" pitchFamily="18" charset="0"/>
                <a:ea typeface="Cambria" panose="02040503050406030204" pitchFamily="18" charset="0"/>
              </a:rPr>
              <a:t> </a:t>
            </a:r>
            <a:r>
              <a:rPr lang="ro-RO" sz="2200" dirty="0">
                <a:latin typeface="Cambria" panose="02040503050406030204" pitchFamily="18" charset="0"/>
                <a:ea typeface="Cambria" panose="02040503050406030204" pitchFamily="18" charset="0"/>
              </a:rPr>
              <a:t>de parole”. Fiecare linie conține mai multe câmpuri, întotdeauna delimitate de două puncte (:). În ciuda numelui, codul </a:t>
            </a:r>
            <a:r>
              <a:rPr lang="ro-RO" sz="2200" i="1" dirty="0" err="1">
                <a:latin typeface="Cambria" panose="02040503050406030204" pitchFamily="18" charset="0"/>
                <a:ea typeface="Cambria" panose="02040503050406030204" pitchFamily="18" charset="0"/>
              </a:rPr>
              <a:t>hash</a:t>
            </a:r>
            <a:r>
              <a:rPr lang="ro-RO" sz="2200" dirty="0">
                <a:latin typeface="Cambria" panose="02040503050406030204" pitchFamily="18" charset="0"/>
                <a:ea typeface="Cambria" panose="02040503050406030204" pitchFamily="18" charset="0"/>
              </a:rPr>
              <a:t> unidirecțional al parolei nu este stocat în prezent în acest fișier.</a:t>
            </a:r>
          </a:p>
          <a:p>
            <a:endParaRPr lang="ro-RO" sz="2200" dirty="0">
              <a:latin typeface="Cambria" panose="02040503050406030204" pitchFamily="18" charset="0"/>
              <a:ea typeface="Cambria" panose="02040503050406030204" pitchFamily="18" charset="0"/>
            </a:endParaRPr>
          </a:p>
          <a:p>
            <a:pPr marL="0" marR="0">
              <a:lnSpc>
                <a:spcPct val="1070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200" dirty="0">
                <a:latin typeface="Courier New" panose="02070309020205020404" pitchFamily="49" charset="0"/>
                <a:ea typeface="Times New Roman" panose="02020603050405020304" pitchFamily="18" charset="0"/>
              </a:rPr>
              <a:t>USERNAME:PASSWORD:UID:GID:GECOS:HOMEDIR:SHELL</a:t>
            </a:r>
            <a:endParaRPr lang="ro-RO" sz="2200" dirty="0">
              <a:latin typeface="Calibri" panose="020F0502020204030204" pitchFamily="34" charset="0"/>
              <a:ea typeface="Calibri" panose="020F0502020204030204" pitchFamily="34" charset="0"/>
            </a:endParaRPr>
          </a:p>
          <a:p>
            <a:endParaRPr lang="en-US" sz="2200" dirty="0">
              <a:latin typeface="Cambria" panose="02040503050406030204" pitchFamily="18" charset="0"/>
              <a:ea typeface="Cambria" panose="02040503050406030204" pitchFamily="18" charset="0"/>
            </a:endParaRPr>
          </a:p>
          <a:p>
            <a:r>
              <a:rPr lang="ro-RO" sz="2200" dirty="0">
                <a:latin typeface="Cambria" panose="02040503050406030204" pitchFamily="18" charset="0"/>
                <a:ea typeface="Cambria" panose="02040503050406030204" pitchFamily="18" charset="0"/>
              </a:rPr>
              <a:t>Ce este</a:t>
            </a:r>
            <a:r>
              <a:rPr lang="en-US" sz="2200" dirty="0">
                <a:latin typeface="Cambria" panose="02040503050406030204" pitchFamily="18" charset="0"/>
                <a:ea typeface="Cambria" panose="02040503050406030204" pitchFamily="18" charset="0"/>
              </a:rPr>
              <a:t> GECOS? (General Electric Comprehensive Operating Supervisor)</a:t>
            </a:r>
          </a:p>
          <a:p>
            <a:r>
              <a:rPr lang="ro-RO" sz="2200" dirty="0">
                <a:latin typeface="Cambria" panose="02040503050406030204" pitchFamily="18" charset="0"/>
                <a:ea typeface="Cambria" panose="02040503050406030204" pitchFamily="18" charset="0"/>
              </a:rPr>
              <a:t>Este o mică bucată din istoria anilor 1970 care se află în fiecare server Linux și telefon Android de astăzi!</a:t>
            </a:r>
          </a:p>
          <a:p>
            <a:r>
              <a:rPr lang="ro-RO" sz="2200" dirty="0">
                <a:latin typeface="Cambria" panose="02040503050406030204" pitchFamily="18" charset="0"/>
                <a:ea typeface="Cambria" panose="02040503050406030204" pitchFamily="18" charset="0"/>
              </a:rPr>
              <a:t>Vezi și comanda </a:t>
            </a:r>
            <a:r>
              <a:rPr lang="ro-RO" sz="2200" b="1" i="1" dirty="0" err="1">
                <a:latin typeface="Cambria" panose="02040503050406030204" pitchFamily="18" charset="0"/>
                <a:ea typeface="Cambria" panose="02040503050406030204" pitchFamily="18" charset="0"/>
              </a:rPr>
              <a:t>finger</a:t>
            </a:r>
            <a:endParaRPr lang="ro-RO" sz="2200" b="1" dirty="0">
              <a:latin typeface="Cambria" panose="02040503050406030204" pitchFamily="18" charset="0"/>
              <a:ea typeface="Cambria" panose="02040503050406030204" pitchFamily="18" charset="0"/>
            </a:endParaRPr>
          </a:p>
          <a:p>
            <a:r>
              <a:rPr lang="ro-RO" sz="2200" dirty="0">
                <a:latin typeface="Cambria" panose="02040503050406030204" pitchFamily="18" charset="0"/>
                <a:ea typeface="Cambria" panose="02040503050406030204" pitchFamily="18" charset="0"/>
              </a:rPr>
              <a:t>Pentru</a:t>
            </a:r>
            <a:r>
              <a:rPr lang="en-US" sz="2200" dirty="0">
                <a:latin typeface="Cambria" panose="02040503050406030204" pitchFamily="18" charset="0"/>
                <a:ea typeface="Cambria" panose="02040503050406030204" pitchFamily="18" charset="0"/>
              </a:rPr>
              <a:t> a </a:t>
            </a:r>
            <a:r>
              <a:rPr lang="ro-RO" sz="2200" dirty="0">
                <a:latin typeface="Cambria" panose="02040503050406030204" pitchFamily="18" charset="0"/>
                <a:ea typeface="Cambria" panose="02040503050406030204" pitchFamily="18" charset="0"/>
              </a:rPr>
              <a:t>modifica</a:t>
            </a:r>
            <a:r>
              <a:rPr lang="en-US" sz="2200" dirty="0">
                <a:latin typeface="Cambria" panose="02040503050406030204" pitchFamily="18" charset="0"/>
                <a:ea typeface="Cambria" panose="02040503050406030204" pitchFamily="18" charset="0"/>
              </a:rPr>
              <a:t> </a:t>
            </a:r>
            <a:r>
              <a:rPr lang="ro-RO" sz="2200" dirty="0">
                <a:latin typeface="Cambria" panose="02040503050406030204" pitchFamily="18" charset="0"/>
                <a:ea typeface="Cambria" panose="02040503050406030204" pitchFamily="18" charset="0"/>
              </a:rPr>
              <a:t>informațiile</a:t>
            </a:r>
            <a:r>
              <a:rPr lang="en-US" sz="2200" dirty="0">
                <a:latin typeface="Cambria" panose="02040503050406030204" pitchFamily="18" charset="0"/>
                <a:ea typeface="Cambria" panose="02040503050406030204" pitchFamily="18" charset="0"/>
              </a:rPr>
              <a:t> din </a:t>
            </a:r>
            <a:r>
              <a:rPr lang="ro-RO" sz="2200" dirty="0">
                <a:latin typeface="Cambria" panose="02040503050406030204" pitchFamily="18" charset="0"/>
                <a:ea typeface="Cambria" panose="02040503050406030204" pitchFamily="18" charset="0"/>
              </a:rPr>
              <a:t>câmpul</a:t>
            </a:r>
            <a:r>
              <a:rPr lang="en-US" sz="2200" dirty="0">
                <a:latin typeface="Cambria" panose="02040503050406030204" pitchFamily="18" charset="0"/>
                <a:ea typeface="Cambria" panose="02040503050406030204" pitchFamily="18" charset="0"/>
              </a:rPr>
              <a:t> GECOS, </a:t>
            </a:r>
            <a:r>
              <a:rPr lang="ro-RO" sz="2200" dirty="0">
                <a:latin typeface="Cambria" panose="02040503050406030204" pitchFamily="18" charset="0"/>
                <a:ea typeface="Cambria" panose="02040503050406030204" pitchFamily="18" charset="0"/>
              </a:rPr>
              <a:t>putem</a:t>
            </a:r>
            <a:r>
              <a:rPr lang="en-US" sz="2200" dirty="0">
                <a:latin typeface="Cambria" panose="02040503050406030204" pitchFamily="18" charset="0"/>
                <a:ea typeface="Cambria" panose="02040503050406030204" pitchFamily="18" charset="0"/>
              </a:rPr>
              <a:t> </a:t>
            </a:r>
            <a:r>
              <a:rPr lang="ro-RO" sz="2200" dirty="0">
                <a:latin typeface="Cambria" panose="02040503050406030204" pitchFamily="18" charset="0"/>
                <a:ea typeface="Cambria" panose="02040503050406030204" pitchFamily="18" charset="0"/>
              </a:rPr>
              <a:t>folosi</a:t>
            </a:r>
            <a:r>
              <a:rPr lang="en-US" sz="2200" dirty="0">
                <a:latin typeface="Cambria" panose="02040503050406030204" pitchFamily="18" charset="0"/>
                <a:ea typeface="Cambria" panose="02040503050406030204" pitchFamily="18" charset="0"/>
              </a:rPr>
              <a:t> </a:t>
            </a:r>
            <a:r>
              <a:rPr lang="ro-RO" sz="2200" dirty="0">
                <a:latin typeface="Cambria" panose="02040503050406030204" pitchFamily="18" charset="0"/>
                <a:ea typeface="Cambria" panose="02040503050406030204" pitchFamily="18" charset="0"/>
              </a:rPr>
              <a:t>comanda</a:t>
            </a:r>
            <a:r>
              <a:rPr lang="en-US" sz="2200" dirty="0">
                <a:latin typeface="Cambria" panose="02040503050406030204" pitchFamily="18" charset="0"/>
                <a:ea typeface="Cambria" panose="02040503050406030204" pitchFamily="18" charset="0"/>
              </a:rPr>
              <a:t> </a:t>
            </a:r>
            <a:r>
              <a:rPr lang="en-US" sz="2200" b="1" i="1" dirty="0" err="1">
                <a:latin typeface="Cambria" panose="02040503050406030204" pitchFamily="18" charset="0"/>
                <a:ea typeface="Cambria" panose="02040503050406030204" pitchFamily="18" charset="0"/>
              </a:rPr>
              <a:t>chfn</a:t>
            </a:r>
            <a:endParaRPr lang="ro-RO" sz="2200" b="1" i="1" dirty="0">
              <a:latin typeface="Cambria" panose="02040503050406030204" pitchFamily="18" charset="0"/>
              <a:ea typeface="Cambria" panose="02040503050406030204" pitchFamily="18" charset="0"/>
            </a:endParaRPr>
          </a:p>
          <a:p>
            <a:pPr algn="l" eaLnBrk="1" hangingPunct="1"/>
            <a:endParaRPr lang="en-US" altLang="en-US"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05458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Times New Roman" pitchFamily="18" charset="0"/>
              </a:defRPr>
            </a:lvl1pPr>
            <a:lvl2pPr marL="742950" indent="-285750" eaLnBrk="0" hangingPunct="0">
              <a:defRPr>
                <a:solidFill>
                  <a:schemeClr val="tx1"/>
                </a:solidFill>
                <a:latin typeface="Arial" charset="0"/>
                <a:cs typeface="Times New Roman" pitchFamily="18" charset="0"/>
              </a:defRPr>
            </a:lvl2pPr>
            <a:lvl3pPr marL="1143000" indent="-228600" eaLnBrk="0" hangingPunct="0">
              <a:defRPr>
                <a:solidFill>
                  <a:schemeClr val="tx1"/>
                </a:solidFill>
                <a:latin typeface="Arial" charset="0"/>
                <a:cs typeface="Times New Roman" pitchFamily="18" charset="0"/>
              </a:defRPr>
            </a:lvl3pPr>
            <a:lvl4pPr marL="1600200" indent="-228600" eaLnBrk="0" hangingPunct="0">
              <a:defRPr>
                <a:solidFill>
                  <a:schemeClr val="tx1"/>
                </a:solidFill>
                <a:latin typeface="Arial" charset="0"/>
                <a:cs typeface="Times New Roman" pitchFamily="18" charset="0"/>
              </a:defRPr>
            </a:lvl4pPr>
            <a:lvl5pPr marL="2057400" indent="-228600" eaLnBrk="0" hangingPunct="0">
              <a:defRPr>
                <a:solidFill>
                  <a:schemeClr val="tx1"/>
                </a:solidFill>
                <a:latin typeface="Arial" charset="0"/>
                <a:cs typeface="Times New Roman" pitchFamily="18" charset="0"/>
              </a:defRPr>
            </a:lvl5pPr>
            <a:lvl6pPr marL="2514600" indent="-228600" algn="ctr" eaLnBrk="0" fontAlgn="base" hangingPunct="0">
              <a:spcBef>
                <a:spcPct val="0"/>
              </a:spcBef>
              <a:spcAft>
                <a:spcPct val="0"/>
              </a:spcAft>
              <a:defRPr>
                <a:solidFill>
                  <a:schemeClr val="tx1"/>
                </a:solidFill>
                <a:latin typeface="Arial" charset="0"/>
                <a:cs typeface="Times New Roman" pitchFamily="18" charset="0"/>
              </a:defRPr>
            </a:lvl6pPr>
            <a:lvl7pPr marL="2971800" indent="-228600" algn="ctr" eaLnBrk="0" fontAlgn="base" hangingPunct="0">
              <a:spcBef>
                <a:spcPct val="0"/>
              </a:spcBef>
              <a:spcAft>
                <a:spcPct val="0"/>
              </a:spcAft>
              <a:defRPr>
                <a:solidFill>
                  <a:schemeClr val="tx1"/>
                </a:solidFill>
                <a:latin typeface="Arial" charset="0"/>
                <a:cs typeface="Times New Roman" pitchFamily="18" charset="0"/>
              </a:defRPr>
            </a:lvl7pPr>
            <a:lvl8pPr marL="3429000" indent="-228600" algn="ctr" eaLnBrk="0" fontAlgn="base" hangingPunct="0">
              <a:spcBef>
                <a:spcPct val="0"/>
              </a:spcBef>
              <a:spcAft>
                <a:spcPct val="0"/>
              </a:spcAft>
              <a:defRPr>
                <a:solidFill>
                  <a:schemeClr val="tx1"/>
                </a:solidFill>
                <a:latin typeface="Arial" charset="0"/>
                <a:cs typeface="Times New Roman" pitchFamily="18" charset="0"/>
              </a:defRPr>
            </a:lvl8pPr>
            <a:lvl9pPr marL="3886200" indent="-228600" algn="ctr" eaLnBrk="0" fontAlgn="base" hangingPunct="0">
              <a:spcBef>
                <a:spcPct val="0"/>
              </a:spcBef>
              <a:spcAft>
                <a:spcPct val="0"/>
              </a:spcAft>
              <a:defRPr>
                <a:solidFill>
                  <a:schemeClr val="tx1"/>
                </a:solidFill>
                <a:latin typeface="Arial" charset="0"/>
                <a:cs typeface="Times New Roman" pitchFamily="18" charset="0"/>
              </a:defRPr>
            </a:lvl9pPr>
          </a:lstStyle>
          <a:p>
            <a:pPr eaLnBrk="1" hangingPunct="1"/>
            <a:fld id="{809E099F-D9B8-4DFC-A652-360CABB65D3A}" type="slidenum">
              <a:rPr lang="en-US" altLang="en-US">
                <a:latin typeface="Cambria" panose="02040503050406030204" pitchFamily="18" charset="0"/>
              </a:rPr>
              <a:pPr eaLnBrk="1" hangingPunct="1"/>
              <a:t>8</a:t>
            </a:fld>
            <a:endParaRPr lang="en-US" altLang="en-US">
              <a:latin typeface="Cambria" panose="02040503050406030204" pitchFamily="18" charset="0"/>
            </a:endParaRPr>
          </a:p>
        </p:txBody>
      </p:sp>
      <p:sp>
        <p:nvSpPr>
          <p:cNvPr id="3075" name="Rectangle 2"/>
          <p:cNvSpPr>
            <a:spLocks noGrp="1" noChangeArrowheads="1"/>
          </p:cNvSpPr>
          <p:nvPr>
            <p:ph type="title"/>
          </p:nvPr>
        </p:nvSpPr>
        <p:spPr>
          <a:xfrm>
            <a:off x="457200" y="37672"/>
            <a:ext cx="8229600" cy="952928"/>
          </a:xfrm>
        </p:spPr>
        <p:txBody>
          <a:bodyPr/>
          <a:lstStyle/>
          <a:p>
            <a:pPr eaLnBrk="1" hangingPunct="1"/>
            <a:r>
              <a:rPr lang="ro-RO" altLang="en-US" sz="3300" dirty="0">
                <a:solidFill>
                  <a:srgbClr val="CC3300"/>
                </a:solidFill>
                <a:latin typeface="Cambria" panose="02040503050406030204" pitchFamily="18" charset="0"/>
                <a:cs typeface="Times New Roman" pitchFamily="18" charset="0"/>
              </a:rPr>
              <a:t>Întrebări</a:t>
            </a:r>
            <a:endParaRPr lang="en-US" altLang="en-US" sz="3300" dirty="0">
              <a:solidFill>
                <a:srgbClr val="CC3300"/>
              </a:solidFill>
              <a:latin typeface="Cambria" panose="02040503050406030204" pitchFamily="18" charset="0"/>
              <a:cs typeface="Times New Roman" pitchFamily="18" charset="0"/>
            </a:endParaRPr>
          </a:p>
        </p:txBody>
      </p:sp>
      <p:sp>
        <p:nvSpPr>
          <p:cNvPr id="3077" name="Text Box 47"/>
          <p:cNvSpPr txBox="1">
            <a:spLocks noChangeArrowheads="1"/>
          </p:cNvSpPr>
          <p:nvPr/>
        </p:nvSpPr>
        <p:spPr bwMode="auto">
          <a:xfrm>
            <a:off x="304800" y="697226"/>
            <a:ext cx="8686800" cy="6234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defRPr>
                <a:solidFill>
                  <a:schemeClr val="tx1"/>
                </a:solidFill>
                <a:latin typeface="Arial" charset="0"/>
                <a:cs typeface="Times New Roman" pitchFamily="18" charset="0"/>
              </a:defRPr>
            </a:lvl1pPr>
            <a:lvl2pPr marL="742950" indent="-285750" eaLnBrk="0" hangingPunct="0">
              <a:defRPr>
                <a:solidFill>
                  <a:schemeClr val="tx1"/>
                </a:solidFill>
                <a:latin typeface="Arial" charset="0"/>
                <a:cs typeface="Times New Roman" pitchFamily="18" charset="0"/>
              </a:defRPr>
            </a:lvl2pPr>
            <a:lvl3pPr marL="1143000" indent="-228600" eaLnBrk="0" hangingPunct="0">
              <a:defRPr>
                <a:solidFill>
                  <a:schemeClr val="tx1"/>
                </a:solidFill>
                <a:latin typeface="Arial" charset="0"/>
                <a:cs typeface="Times New Roman" pitchFamily="18" charset="0"/>
              </a:defRPr>
            </a:lvl3pPr>
            <a:lvl4pPr marL="1600200" indent="-228600" eaLnBrk="0" hangingPunct="0">
              <a:defRPr>
                <a:solidFill>
                  <a:schemeClr val="tx1"/>
                </a:solidFill>
                <a:latin typeface="Arial" charset="0"/>
                <a:cs typeface="Times New Roman" pitchFamily="18" charset="0"/>
              </a:defRPr>
            </a:lvl4pPr>
            <a:lvl5pPr marL="2057400" indent="-228600" eaLnBrk="0" hangingPunct="0">
              <a:defRPr>
                <a:solidFill>
                  <a:schemeClr val="tx1"/>
                </a:solidFill>
                <a:latin typeface="Arial" charset="0"/>
                <a:cs typeface="Times New Roman" pitchFamily="18" charset="0"/>
              </a:defRPr>
            </a:lvl5pPr>
            <a:lvl6pPr marL="2514600" indent="-228600" algn="ctr" eaLnBrk="0" fontAlgn="base" hangingPunct="0">
              <a:spcBef>
                <a:spcPct val="0"/>
              </a:spcBef>
              <a:spcAft>
                <a:spcPct val="0"/>
              </a:spcAft>
              <a:defRPr>
                <a:solidFill>
                  <a:schemeClr val="tx1"/>
                </a:solidFill>
                <a:latin typeface="Arial" charset="0"/>
                <a:cs typeface="Times New Roman" pitchFamily="18" charset="0"/>
              </a:defRPr>
            </a:lvl6pPr>
            <a:lvl7pPr marL="2971800" indent="-228600" algn="ctr" eaLnBrk="0" fontAlgn="base" hangingPunct="0">
              <a:spcBef>
                <a:spcPct val="0"/>
              </a:spcBef>
              <a:spcAft>
                <a:spcPct val="0"/>
              </a:spcAft>
              <a:defRPr>
                <a:solidFill>
                  <a:schemeClr val="tx1"/>
                </a:solidFill>
                <a:latin typeface="Arial" charset="0"/>
                <a:cs typeface="Times New Roman" pitchFamily="18" charset="0"/>
              </a:defRPr>
            </a:lvl7pPr>
            <a:lvl8pPr marL="3429000" indent="-228600" algn="ctr" eaLnBrk="0" fontAlgn="base" hangingPunct="0">
              <a:spcBef>
                <a:spcPct val="0"/>
              </a:spcBef>
              <a:spcAft>
                <a:spcPct val="0"/>
              </a:spcAft>
              <a:defRPr>
                <a:solidFill>
                  <a:schemeClr val="tx1"/>
                </a:solidFill>
                <a:latin typeface="Arial" charset="0"/>
                <a:cs typeface="Times New Roman" pitchFamily="18" charset="0"/>
              </a:defRPr>
            </a:lvl8pPr>
            <a:lvl9pPr marL="3886200" indent="-228600" algn="ctr" eaLnBrk="0" fontAlgn="base" hangingPunct="0">
              <a:spcBef>
                <a:spcPct val="0"/>
              </a:spcBef>
              <a:spcAft>
                <a:spcPct val="0"/>
              </a:spcAft>
              <a:defRPr>
                <a:solidFill>
                  <a:schemeClr val="tx1"/>
                </a:solidFill>
                <a:latin typeface="Arial" charset="0"/>
                <a:cs typeface="Times New Roman" pitchFamily="18" charset="0"/>
              </a:defRPr>
            </a:lvl9pPr>
          </a:lstStyle>
          <a:p>
            <a:pPr algn="just"/>
            <a:r>
              <a:rPr lang="ro-RO" sz="2100" dirty="0">
                <a:latin typeface="Cambria" panose="02040503050406030204" pitchFamily="18" charset="0"/>
                <a:ea typeface="Cambria" panose="02040503050406030204" pitchFamily="18" charset="0"/>
              </a:rPr>
              <a:t>1. Cum se numește fișierul care stochează </a:t>
            </a:r>
            <a:r>
              <a:rPr lang="ro-RO" sz="2100" i="1" dirty="0" err="1">
                <a:latin typeface="Cambria" panose="02040503050406030204" pitchFamily="18" charset="0"/>
                <a:ea typeface="Cambria" panose="02040503050406030204" pitchFamily="18" charset="0"/>
              </a:rPr>
              <a:t>hash-ul</a:t>
            </a:r>
            <a:r>
              <a:rPr lang="ro-RO" sz="2100" dirty="0">
                <a:latin typeface="Cambria" panose="02040503050406030204" pitchFamily="18" charset="0"/>
                <a:ea typeface="Cambria" panose="02040503050406030204" pitchFamily="18" charset="0"/>
              </a:rPr>
              <a:t> parolei unidirecționale a unui cont de utilizator?</a:t>
            </a:r>
          </a:p>
          <a:p>
            <a:pPr marL="457200" indent="-457200" algn="just">
              <a:buAutoNum type="arabicPeriod"/>
            </a:pPr>
            <a:endParaRPr lang="ro-RO" sz="2100" dirty="0">
              <a:latin typeface="Cambria" panose="02040503050406030204" pitchFamily="18" charset="0"/>
              <a:ea typeface="Cambria" panose="02040503050406030204" pitchFamily="18" charset="0"/>
            </a:endParaRPr>
          </a:p>
          <a:p>
            <a:pPr algn="just"/>
            <a:r>
              <a:rPr lang="ro-RO" sz="2100" dirty="0">
                <a:latin typeface="Cambria" panose="02040503050406030204" pitchFamily="18" charset="0"/>
                <a:ea typeface="Cambria" panose="02040503050406030204" pitchFamily="18" charset="0"/>
              </a:rPr>
              <a:t>2. Ce fișier conține lista de grupuri din care face parte un cont de utilizator? Ce importanță are prezența unei liste de grupuri din care face parte un cont de utilizator?</a:t>
            </a:r>
          </a:p>
          <a:p>
            <a:pPr algn="just"/>
            <a:endParaRPr lang="ro-RO" sz="2100" dirty="0">
              <a:latin typeface="Cambria" panose="02040503050406030204" pitchFamily="18" charset="0"/>
              <a:ea typeface="Cambria" panose="02040503050406030204" pitchFamily="18" charset="0"/>
            </a:endParaRPr>
          </a:p>
          <a:p>
            <a:pPr algn="just"/>
            <a:r>
              <a:rPr lang="ro-RO" sz="2100" dirty="0">
                <a:latin typeface="Cambria" panose="02040503050406030204" pitchFamily="18" charset="0"/>
                <a:ea typeface="Cambria" panose="02040503050406030204" pitchFamily="18" charset="0"/>
              </a:rPr>
              <a:t>3. Două dintre fișierele următoare nu sunt </a:t>
            </a:r>
            <a:r>
              <a:rPr lang="en-US" sz="2100" dirty="0">
                <a:latin typeface="Cambria" panose="02040503050406030204" pitchFamily="18" charset="0"/>
                <a:ea typeface="Cambria" panose="02040503050406030204" pitchFamily="18" charset="0"/>
              </a:rPr>
              <a:t>“</a:t>
            </a:r>
            <a:r>
              <a:rPr lang="ro-RO" sz="2100" dirty="0" err="1">
                <a:latin typeface="Cambria" panose="02040503050406030204" pitchFamily="18" charset="0"/>
                <a:ea typeface="Cambria" panose="02040503050406030204" pitchFamily="18" charset="0"/>
              </a:rPr>
              <a:t>readable</a:t>
            </a:r>
            <a:r>
              <a:rPr lang="en-US" sz="2100" dirty="0">
                <a:latin typeface="Cambria" panose="02040503050406030204" pitchFamily="18" charset="0"/>
                <a:ea typeface="Cambria" panose="02040503050406030204" pitchFamily="18" charset="0"/>
              </a:rPr>
              <a:t>”</a:t>
            </a:r>
            <a:r>
              <a:rPr lang="ro-RO" sz="2100" dirty="0">
                <a:latin typeface="Cambria" panose="02040503050406030204" pitchFamily="18" charset="0"/>
                <a:ea typeface="Cambria" panose="02040503050406030204" pitchFamily="18" charset="0"/>
              </a:rPr>
              <a:t> </a:t>
            </a:r>
            <a:r>
              <a:rPr lang="en-US" sz="2100" dirty="0">
                <a:latin typeface="Cambria" panose="02040503050406030204" pitchFamily="18" charset="0"/>
                <a:ea typeface="Cambria" panose="02040503050406030204" pitchFamily="18" charset="0"/>
              </a:rPr>
              <a:t>de c</a:t>
            </a:r>
            <a:r>
              <a:rPr lang="ro-RO" sz="2100" dirty="0">
                <a:latin typeface="Cambria" panose="02040503050406030204" pitchFamily="18" charset="0"/>
                <a:ea typeface="Cambria" panose="02040503050406030204" pitchFamily="18" charset="0"/>
              </a:rPr>
              <a:t>ă</a:t>
            </a:r>
            <a:r>
              <a:rPr lang="en-US" sz="2100" dirty="0" err="1">
                <a:latin typeface="Cambria" panose="02040503050406030204" pitchFamily="18" charset="0"/>
                <a:ea typeface="Cambria" panose="02040503050406030204" pitchFamily="18" charset="0"/>
              </a:rPr>
              <a:t>tre</a:t>
            </a:r>
            <a:r>
              <a:rPr lang="en-US" sz="2100" dirty="0">
                <a:latin typeface="Cambria" panose="02040503050406030204" pitchFamily="18" charset="0"/>
                <a:ea typeface="Cambria" panose="02040503050406030204" pitchFamily="18" charset="0"/>
              </a:rPr>
              <a:t> </a:t>
            </a:r>
            <a:r>
              <a:rPr lang="ro-RO" sz="2100" dirty="0">
                <a:latin typeface="Cambria" panose="02040503050406030204" pitchFamily="18" charset="0"/>
                <a:ea typeface="Cambria" panose="02040503050406030204" pitchFamily="18" charset="0"/>
              </a:rPr>
              <a:t>utilizatorii obișnuiți, neprivilegiați. Care sunt acestea?</a:t>
            </a:r>
          </a:p>
          <a:p>
            <a:pPr marL="342900" indent="-342900" algn="just">
              <a:buFont typeface="Arial" panose="020B0604020202020204" pitchFamily="34" charset="0"/>
              <a:buChar char="•"/>
            </a:pPr>
            <a:r>
              <a:rPr lang="ro-RO" sz="2100" dirty="0">
                <a:latin typeface="Cambria" panose="02040503050406030204" pitchFamily="18" charset="0"/>
                <a:ea typeface="Cambria" panose="02040503050406030204" pitchFamily="18" charset="0"/>
              </a:rPr>
              <a:t>/etc/</a:t>
            </a:r>
            <a:r>
              <a:rPr lang="ro-RO" sz="2100" dirty="0" err="1">
                <a:latin typeface="Cambria" panose="02040503050406030204" pitchFamily="18" charset="0"/>
                <a:ea typeface="Cambria" panose="02040503050406030204" pitchFamily="18" charset="0"/>
              </a:rPr>
              <a:t>group</a:t>
            </a:r>
            <a:endParaRPr lang="ro-RO" sz="2100" dirty="0">
              <a:latin typeface="Cambria" panose="02040503050406030204" pitchFamily="18" charset="0"/>
              <a:ea typeface="Cambria" panose="02040503050406030204" pitchFamily="18" charset="0"/>
            </a:endParaRPr>
          </a:p>
          <a:p>
            <a:pPr marL="342900" indent="-342900" algn="just">
              <a:buFont typeface="Arial" panose="020B0604020202020204" pitchFamily="34" charset="0"/>
              <a:buChar char="•"/>
            </a:pPr>
            <a:r>
              <a:rPr lang="ro-RO" sz="2100" dirty="0">
                <a:latin typeface="Cambria" panose="02040503050406030204" pitchFamily="18" charset="0"/>
                <a:ea typeface="Cambria" panose="02040503050406030204" pitchFamily="18" charset="0"/>
              </a:rPr>
              <a:t>/etc/</a:t>
            </a:r>
            <a:r>
              <a:rPr lang="ro-RO" sz="2100" dirty="0" err="1">
                <a:latin typeface="Cambria" panose="02040503050406030204" pitchFamily="18" charset="0"/>
                <a:ea typeface="Cambria" panose="02040503050406030204" pitchFamily="18" charset="0"/>
              </a:rPr>
              <a:t>passwd</a:t>
            </a:r>
            <a:endParaRPr lang="ro-RO" sz="2100" dirty="0">
              <a:latin typeface="Cambria" panose="02040503050406030204" pitchFamily="18" charset="0"/>
              <a:ea typeface="Cambria" panose="02040503050406030204" pitchFamily="18" charset="0"/>
            </a:endParaRPr>
          </a:p>
          <a:p>
            <a:pPr marL="342900" indent="-342900" algn="just">
              <a:buFont typeface="Arial" panose="020B0604020202020204" pitchFamily="34" charset="0"/>
              <a:buChar char="•"/>
            </a:pPr>
            <a:r>
              <a:rPr lang="ro-RO" sz="2100" dirty="0">
                <a:latin typeface="Cambria" panose="02040503050406030204" pitchFamily="18" charset="0"/>
                <a:ea typeface="Cambria" panose="02040503050406030204" pitchFamily="18" charset="0"/>
              </a:rPr>
              <a:t>/etc/</a:t>
            </a:r>
            <a:r>
              <a:rPr lang="ro-RO" sz="2100" dirty="0" err="1">
                <a:latin typeface="Cambria" panose="02040503050406030204" pitchFamily="18" charset="0"/>
                <a:ea typeface="Cambria" panose="02040503050406030204" pitchFamily="18" charset="0"/>
              </a:rPr>
              <a:t>shadow</a:t>
            </a:r>
            <a:endParaRPr lang="ro-RO" sz="2100" dirty="0">
              <a:latin typeface="Cambria" panose="02040503050406030204" pitchFamily="18" charset="0"/>
              <a:ea typeface="Cambria" panose="02040503050406030204" pitchFamily="18" charset="0"/>
            </a:endParaRPr>
          </a:p>
          <a:p>
            <a:pPr marL="342900" indent="-342900" algn="just">
              <a:buFont typeface="Arial" panose="020B0604020202020204" pitchFamily="34" charset="0"/>
              <a:buChar char="•"/>
            </a:pPr>
            <a:r>
              <a:rPr lang="ro-RO" sz="2100" dirty="0">
                <a:latin typeface="Cambria" panose="02040503050406030204" pitchFamily="18" charset="0"/>
                <a:ea typeface="Cambria" panose="02040503050406030204" pitchFamily="18" charset="0"/>
              </a:rPr>
              <a:t>/etc/</a:t>
            </a:r>
            <a:r>
              <a:rPr lang="ro-RO" sz="2100" dirty="0" err="1">
                <a:latin typeface="Cambria" panose="02040503050406030204" pitchFamily="18" charset="0"/>
                <a:ea typeface="Cambria" panose="02040503050406030204" pitchFamily="18" charset="0"/>
              </a:rPr>
              <a:t>sudoers</a:t>
            </a:r>
            <a:endParaRPr lang="ro-RO" sz="2100" dirty="0">
              <a:latin typeface="Cambria" panose="02040503050406030204" pitchFamily="18" charset="0"/>
              <a:ea typeface="Cambria" panose="02040503050406030204" pitchFamily="18" charset="0"/>
            </a:endParaRPr>
          </a:p>
          <a:p>
            <a:pPr marL="342900" indent="-342900" algn="just">
              <a:buFont typeface="Arial" panose="020B0604020202020204" pitchFamily="34" charset="0"/>
              <a:buChar char="•"/>
            </a:pPr>
            <a:endParaRPr lang="ro-RO" sz="2100" dirty="0">
              <a:latin typeface="Cambria" panose="02040503050406030204" pitchFamily="18" charset="0"/>
              <a:ea typeface="Cambria" panose="02040503050406030204" pitchFamily="18" charset="0"/>
            </a:endParaRPr>
          </a:p>
          <a:p>
            <a:pPr algn="just"/>
            <a:r>
              <a:rPr lang="ro-RO" sz="2100" dirty="0">
                <a:latin typeface="Cambria" panose="02040503050406030204" pitchFamily="18" charset="0"/>
                <a:ea typeface="Cambria" panose="02040503050406030204" pitchFamily="18" charset="0"/>
              </a:rPr>
              <a:t>4. Cum se poate schimba </a:t>
            </a:r>
            <a:r>
              <a:rPr lang="ro-RO" sz="2100" dirty="0" err="1">
                <a:latin typeface="Cambria" panose="02040503050406030204" pitchFamily="18" charset="0"/>
                <a:ea typeface="Cambria" panose="02040503050406030204" pitchFamily="18" charset="0"/>
              </a:rPr>
              <a:t>shell-ul</a:t>
            </a:r>
            <a:r>
              <a:rPr lang="ro-RO" sz="2100" dirty="0">
                <a:latin typeface="Cambria" panose="02040503050406030204" pitchFamily="18" charset="0"/>
                <a:ea typeface="Cambria" panose="02040503050406030204" pitchFamily="18" charset="0"/>
              </a:rPr>
              <a:t> de conectare al utilizatorului curent în C Shell (/</a:t>
            </a:r>
            <a:r>
              <a:rPr lang="ro-RO" sz="2100" dirty="0" err="1">
                <a:latin typeface="Cambria" panose="02040503050406030204" pitchFamily="18" charset="0"/>
                <a:ea typeface="Cambria" panose="02040503050406030204" pitchFamily="18" charset="0"/>
              </a:rPr>
              <a:t>usr</a:t>
            </a:r>
            <a:r>
              <a:rPr lang="ro-RO" sz="2100" dirty="0">
                <a:latin typeface="Cambria" panose="02040503050406030204" pitchFamily="18" charset="0"/>
                <a:ea typeface="Cambria" panose="02040503050406030204" pitchFamily="18" charset="0"/>
              </a:rPr>
              <a:t>/</a:t>
            </a:r>
            <a:r>
              <a:rPr lang="ro-RO" sz="2100" dirty="0" err="1">
                <a:latin typeface="Cambria" panose="02040503050406030204" pitchFamily="18" charset="0"/>
                <a:ea typeface="Cambria" panose="02040503050406030204" pitchFamily="18" charset="0"/>
              </a:rPr>
              <a:t>bin</a:t>
            </a:r>
            <a:r>
              <a:rPr lang="ro-RO" sz="2100" dirty="0">
                <a:latin typeface="Cambria" panose="02040503050406030204" pitchFamily="18" charset="0"/>
                <a:ea typeface="Cambria" panose="02040503050406030204" pitchFamily="18" charset="0"/>
              </a:rPr>
              <a:t>/</a:t>
            </a:r>
            <a:r>
              <a:rPr lang="ro-RO" sz="2100" dirty="0" err="1">
                <a:latin typeface="Cambria" panose="02040503050406030204" pitchFamily="18" charset="0"/>
                <a:ea typeface="Cambria" panose="02040503050406030204" pitchFamily="18" charset="0"/>
              </a:rPr>
              <a:t>csh</a:t>
            </a:r>
            <a:r>
              <a:rPr lang="ro-RO" sz="2100" dirty="0">
                <a:latin typeface="Cambria" panose="02040503050406030204" pitchFamily="18" charset="0"/>
                <a:ea typeface="Cambria" panose="02040503050406030204" pitchFamily="18" charset="0"/>
              </a:rPr>
              <a:t>) ?</a:t>
            </a:r>
          </a:p>
          <a:p>
            <a:pPr algn="just"/>
            <a:endParaRPr lang="ro-RO" sz="2100" dirty="0">
              <a:latin typeface="Cambria" panose="02040503050406030204" pitchFamily="18" charset="0"/>
              <a:ea typeface="Cambria" panose="02040503050406030204" pitchFamily="18" charset="0"/>
            </a:endParaRPr>
          </a:p>
          <a:p>
            <a:pPr algn="just"/>
            <a:r>
              <a:rPr lang="ro-RO" sz="2100" dirty="0">
                <a:latin typeface="Cambria" panose="02040503050406030204" pitchFamily="18" charset="0"/>
                <a:ea typeface="Cambria" panose="02040503050406030204" pitchFamily="18" charset="0"/>
              </a:rPr>
              <a:t>5. De ce nu este plasat directorul </a:t>
            </a:r>
            <a:r>
              <a:rPr lang="ro-RO" sz="2100" i="1" dirty="0" err="1">
                <a:latin typeface="Cambria" panose="02040503050406030204" pitchFamily="18" charset="0"/>
                <a:ea typeface="Cambria" panose="02040503050406030204" pitchFamily="18" charset="0"/>
              </a:rPr>
              <a:t>home</a:t>
            </a:r>
            <a:r>
              <a:rPr lang="ro-RO" sz="2100" dirty="0">
                <a:latin typeface="Cambria" panose="02040503050406030204" pitchFamily="18" charset="0"/>
                <a:ea typeface="Cambria" panose="02040503050406030204" pitchFamily="18" charset="0"/>
              </a:rPr>
              <a:t> al utilizatorului </a:t>
            </a:r>
            <a:r>
              <a:rPr lang="ro-RO" sz="2100" i="1" dirty="0" err="1">
                <a:latin typeface="Cambria" panose="02040503050406030204" pitchFamily="18" charset="0"/>
                <a:ea typeface="Cambria" panose="02040503050406030204" pitchFamily="18" charset="0"/>
              </a:rPr>
              <a:t>root</a:t>
            </a:r>
            <a:r>
              <a:rPr lang="ro-RO" sz="2100" i="1" dirty="0">
                <a:latin typeface="Cambria" panose="02040503050406030204" pitchFamily="18" charset="0"/>
                <a:ea typeface="Cambria" panose="02040503050406030204" pitchFamily="18" charset="0"/>
              </a:rPr>
              <a:t> </a:t>
            </a:r>
            <a:r>
              <a:rPr lang="ro-RO" sz="2100" dirty="0">
                <a:latin typeface="Cambria" panose="02040503050406030204" pitchFamily="18" charset="0"/>
                <a:ea typeface="Cambria" panose="02040503050406030204" pitchFamily="18" charset="0"/>
              </a:rPr>
              <a:t>în directorul </a:t>
            </a:r>
            <a:r>
              <a:rPr lang="ro-RO" sz="2100" i="1" dirty="0">
                <a:latin typeface="Cambria" panose="02040503050406030204" pitchFamily="18" charset="0"/>
                <a:ea typeface="Cambria" panose="02040503050406030204" pitchFamily="18" charset="0"/>
              </a:rPr>
              <a:t>/</a:t>
            </a:r>
            <a:r>
              <a:rPr lang="ro-RO" sz="2100" i="1" dirty="0" err="1">
                <a:latin typeface="Cambria" panose="02040503050406030204" pitchFamily="18" charset="0"/>
                <a:ea typeface="Cambria" panose="02040503050406030204" pitchFamily="18" charset="0"/>
              </a:rPr>
              <a:t>home</a:t>
            </a:r>
            <a:r>
              <a:rPr lang="ro-RO" sz="2100" dirty="0">
                <a:latin typeface="Cambria" panose="02040503050406030204" pitchFamily="18" charset="0"/>
                <a:ea typeface="Cambria" panose="02040503050406030204" pitchFamily="18" charset="0"/>
              </a:rPr>
              <a:t>?</a:t>
            </a:r>
          </a:p>
        </p:txBody>
      </p:sp>
    </p:spTree>
    <p:extLst>
      <p:ext uri="{BB962C8B-B14F-4D97-AF65-F5344CB8AC3E}">
        <p14:creationId xmlns:p14="http://schemas.microsoft.com/office/powerpoint/2010/main" val="243728302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16647</TotalTime>
  <Words>978</Words>
  <Application>Microsoft Office PowerPoint</Application>
  <PresentationFormat>On-screen Show (4:3)</PresentationFormat>
  <Paragraphs>94</Paragraphs>
  <Slides>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Cambria</vt:lpstr>
      <vt:lpstr>Courier New</vt:lpstr>
      <vt:lpstr>Times New Roman</vt:lpstr>
      <vt:lpstr>Default Design</vt:lpstr>
      <vt:lpstr>PowerPoint Presentation</vt:lpstr>
      <vt:lpstr>Securitatea de bază în sisteme Linux</vt:lpstr>
      <vt:lpstr>Securitatea de bază în sisteme Linux</vt:lpstr>
      <vt:lpstr>Securitatea de bază în sisteme Linux</vt:lpstr>
      <vt:lpstr>Fișiere de control al accesului</vt:lpstr>
      <vt:lpstr>Fișiere de control al accesului</vt:lpstr>
      <vt:lpstr>Fișiere de control al accesului</vt:lpstr>
      <vt:lpstr>Întrebări</vt:lpstr>
    </vt:vector>
  </TitlesOfParts>
  <Company>ASE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Conectarea la retea</dc:title>
  <dc:creator>RZ</dc:creator>
  <cp:lastModifiedBy>Administrator</cp:lastModifiedBy>
  <cp:revision>223</cp:revision>
  <dcterms:created xsi:type="dcterms:W3CDTF">2006-12-18T08:21:20Z</dcterms:created>
  <dcterms:modified xsi:type="dcterms:W3CDTF">2026-05-06T08:53:20Z</dcterms:modified>
</cp:coreProperties>
</file>